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Chakra Petch Bold" charset="1" panose="00000800000000000000"/>
      <p:regular r:id="rId24"/>
    </p:embeddedFont>
    <p:embeddedFont>
      <p:font typeface="ABeeZee Bold" charset="1" panose="02000000000000000000"/>
      <p:regular r:id="rId25"/>
    </p:embeddedFont>
    <p:embeddedFont>
      <p:font typeface="Catamaran Bold" charset="1" panose="00000800000000000000"/>
      <p:regular r:id="rId26"/>
    </p:embeddedFont>
    <p:embeddedFont>
      <p:font typeface="Times New Roman" charset="1" panose="02030502070405020303"/>
      <p:regular r:id="rId27"/>
    </p:embeddedFont>
    <p:embeddedFont>
      <p:font typeface="Times New Roman Bold" charset="1" panose="02030802070405020303"/>
      <p:regular r:id="rId28"/>
    </p:embeddedFont>
    <p:embeddedFont>
      <p:font typeface="Catamaran Heavy" charset="1" panose="00000A00000000000000"/>
      <p:regular r:id="rId29"/>
    </p:embeddedFont>
    <p:embeddedFont>
      <p:font typeface="Sukar Bold" charset="1" panose="0200050000000000000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4.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3.jpeg" Type="http://schemas.openxmlformats.org/officeDocument/2006/relationships/image"/><Relationship Id="rId2" Target="../media/image15.jpeg" Type="http://schemas.openxmlformats.org/officeDocument/2006/relationships/image"/><Relationship Id="rId3" Target="../media/image16.jpeg" Type="http://schemas.openxmlformats.org/officeDocument/2006/relationships/image"/><Relationship Id="rId4" Target="../media/image17.jpeg" Type="http://schemas.openxmlformats.org/officeDocument/2006/relationships/image"/><Relationship Id="rId5" Target="../media/image18.jpeg" Type="http://schemas.openxmlformats.org/officeDocument/2006/relationships/image"/><Relationship Id="rId6" Target="../media/image19.jpeg" Type="http://schemas.openxmlformats.org/officeDocument/2006/relationships/image"/><Relationship Id="rId7" Target="../media/image20.jpeg" Type="http://schemas.openxmlformats.org/officeDocument/2006/relationships/image"/><Relationship Id="rId8" Target="../media/image21.jpeg" Type="http://schemas.openxmlformats.org/officeDocument/2006/relationships/image"/><Relationship Id="rId9" Target="../media/image2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D0904"/>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2409328">
            <a:off x="14609926" y="2122793"/>
            <a:ext cx="3622265" cy="4208021"/>
            <a:chOff x="0" y="0"/>
            <a:chExt cx="5466080" cy="6350000"/>
          </a:xfrm>
        </p:grpSpPr>
        <p:sp>
          <p:nvSpPr>
            <p:cNvPr name="Freeform 3" id="3"/>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alpha val="95686"/>
              </a:srgbClr>
            </a:solidFill>
          </p:spPr>
        </p:sp>
        <p:sp>
          <p:nvSpPr>
            <p:cNvPr name="Freeform 4" id="4"/>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alphaModFix amt="96000"/>
              </a:blip>
              <a:stretch>
                <a:fillRect l="-29126" t="0" r="-30873" b="0"/>
              </a:stretch>
            </a:blipFill>
          </p:spPr>
        </p:sp>
        <p:sp>
          <p:nvSpPr>
            <p:cNvPr name="Freeform 5" id="5"/>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alpha val="95686"/>
              </a:srgbClr>
            </a:solidFill>
          </p:spPr>
        </p:sp>
        <p:sp>
          <p:nvSpPr>
            <p:cNvPr name="Freeform 6" id="6"/>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alpha val="95686"/>
              </a:srgbClr>
            </a:solidFill>
          </p:spPr>
        </p:sp>
      </p:grpSp>
      <p:grpSp>
        <p:nvGrpSpPr>
          <p:cNvPr name="Group 7" id="7"/>
          <p:cNvGrpSpPr>
            <a:grpSpLocks noChangeAspect="true"/>
          </p:cNvGrpSpPr>
          <p:nvPr/>
        </p:nvGrpSpPr>
        <p:grpSpPr>
          <a:xfrm rot="2108981">
            <a:off x="5309538" y="-2555067"/>
            <a:ext cx="3451866" cy="4010067"/>
            <a:chOff x="0" y="0"/>
            <a:chExt cx="5466080" cy="6350000"/>
          </a:xfrm>
        </p:grpSpPr>
        <p:sp>
          <p:nvSpPr>
            <p:cNvPr name="Freeform 8" id="8"/>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9" id="9"/>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0" t="0" r="-121189" b="0"/>
              </a:stretch>
            </a:blipFill>
          </p:spPr>
        </p:sp>
        <p:sp>
          <p:nvSpPr>
            <p:cNvPr name="Freeform 10" id="10"/>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11" id="11"/>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12" id="12"/>
          <p:cNvGrpSpPr>
            <a:grpSpLocks noChangeAspect="true"/>
          </p:cNvGrpSpPr>
          <p:nvPr/>
        </p:nvGrpSpPr>
        <p:grpSpPr>
          <a:xfrm rot="-1521433">
            <a:off x="10293400" y="-1918620"/>
            <a:ext cx="3451866" cy="4010067"/>
            <a:chOff x="0" y="0"/>
            <a:chExt cx="5466080" cy="6350000"/>
          </a:xfrm>
        </p:grpSpPr>
        <p:sp>
          <p:nvSpPr>
            <p:cNvPr name="Freeform 13" id="13"/>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14" id="14"/>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10007" t="0" r="-18157" b="0"/>
              </a:stretch>
            </a:blipFill>
          </p:spPr>
        </p:sp>
        <p:sp>
          <p:nvSpPr>
            <p:cNvPr name="Freeform 15" id="15"/>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16" id="16"/>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17" id="17"/>
          <p:cNvGrpSpPr>
            <a:grpSpLocks noChangeAspect="true"/>
          </p:cNvGrpSpPr>
          <p:nvPr/>
        </p:nvGrpSpPr>
        <p:grpSpPr>
          <a:xfrm rot="-1502715">
            <a:off x="10529666" y="5876832"/>
            <a:ext cx="4669379" cy="5424464"/>
            <a:chOff x="0" y="0"/>
            <a:chExt cx="5466080" cy="6350000"/>
          </a:xfrm>
        </p:grpSpPr>
        <p:sp>
          <p:nvSpPr>
            <p:cNvPr name="Freeform 18" id="18"/>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19" id="19"/>
            <p:cNvSpPr/>
            <p:nvPr/>
          </p:nvSpPr>
          <p:spPr>
            <a:xfrm flipH="false" flipV="false" rot="-24000">
              <a:off x="231378" y="277692"/>
              <a:ext cx="4922035" cy="4727817"/>
            </a:xfrm>
            <a:custGeom>
              <a:avLst/>
              <a:gdLst/>
              <a:ahLst/>
              <a:cxnLst/>
              <a:rect r="r" b="b" t="t" l="l"/>
              <a:pathLst>
                <a:path h="4727817" w="4922035">
                  <a:moveTo>
                    <a:pt x="4903048" y="33940"/>
                  </a:moveTo>
                  <a:lnTo>
                    <a:pt x="51766" y="71"/>
                  </a:lnTo>
                  <a:cubicBezTo>
                    <a:pt x="41606" y="0"/>
                    <a:pt x="32654" y="8828"/>
                    <a:pt x="32583" y="18987"/>
                  </a:cubicBezTo>
                  <a:lnTo>
                    <a:pt x="80" y="4674694"/>
                  </a:lnTo>
                  <a:cubicBezTo>
                    <a:pt x="0" y="4686124"/>
                    <a:pt x="8837" y="4693806"/>
                    <a:pt x="18996" y="4693877"/>
                  </a:cubicBezTo>
                  <a:lnTo>
                    <a:pt x="4870278" y="4727745"/>
                  </a:lnTo>
                  <a:cubicBezTo>
                    <a:pt x="4880438" y="4727816"/>
                    <a:pt x="4889390" y="4718989"/>
                    <a:pt x="4889461" y="4708829"/>
                  </a:cubicBezTo>
                  <a:lnTo>
                    <a:pt x="4921955" y="54392"/>
                  </a:lnTo>
                  <a:cubicBezTo>
                    <a:pt x="4922035" y="42962"/>
                    <a:pt x="4914477" y="34019"/>
                    <a:pt x="4903048" y="33940"/>
                  </a:cubicBezTo>
                  <a:close/>
                </a:path>
              </a:pathLst>
            </a:custGeom>
            <a:blipFill>
              <a:blip r:embed="rId5"/>
              <a:stretch>
                <a:fillRect l="-48385" t="0" r="-22377" b="0"/>
              </a:stretch>
            </a:blipFill>
          </p:spPr>
        </p:sp>
        <p:sp>
          <p:nvSpPr>
            <p:cNvPr name="Freeform 20" id="20"/>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21" id="21"/>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22" id="22"/>
          <p:cNvGrpSpPr>
            <a:grpSpLocks noChangeAspect="true"/>
          </p:cNvGrpSpPr>
          <p:nvPr/>
        </p:nvGrpSpPr>
        <p:grpSpPr>
          <a:xfrm rot="1325989">
            <a:off x="16187497" y="7702923"/>
            <a:ext cx="3451866" cy="4010067"/>
            <a:chOff x="0" y="0"/>
            <a:chExt cx="5466080" cy="6350000"/>
          </a:xfrm>
        </p:grpSpPr>
        <p:sp>
          <p:nvSpPr>
            <p:cNvPr name="Freeform 23" id="23"/>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24" id="24"/>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61304" t="0" r="-61304" b="0"/>
              </a:stretch>
            </a:blipFill>
          </p:spPr>
        </p:sp>
        <p:sp>
          <p:nvSpPr>
            <p:cNvPr name="Freeform 25" id="25"/>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26" id="26"/>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27" id="27"/>
          <p:cNvGrpSpPr>
            <a:grpSpLocks noChangeAspect="true"/>
          </p:cNvGrpSpPr>
          <p:nvPr/>
        </p:nvGrpSpPr>
        <p:grpSpPr>
          <a:xfrm rot="-1502715">
            <a:off x="15924224" y="-3524195"/>
            <a:ext cx="3622265" cy="4208021"/>
            <a:chOff x="0" y="0"/>
            <a:chExt cx="5466080" cy="6350000"/>
          </a:xfrm>
        </p:grpSpPr>
        <p:sp>
          <p:nvSpPr>
            <p:cNvPr name="Freeform 28" id="28"/>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29" id="29"/>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48003" t="0" r="-48003" b="0"/>
              </a:stretch>
            </a:blipFill>
          </p:spPr>
        </p:sp>
        <p:sp>
          <p:nvSpPr>
            <p:cNvPr name="Freeform 30" id="30"/>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31" id="31"/>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32" id="32"/>
          <p:cNvGrpSpPr>
            <a:grpSpLocks noChangeAspect="true"/>
          </p:cNvGrpSpPr>
          <p:nvPr/>
        </p:nvGrpSpPr>
        <p:grpSpPr>
          <a:xfrm rot="-1462760">
            <a:off x="-782432" y="-2017597"/>
            <a:ext cx="3622265" cy="4208021"/>
            <a:chOff x="0" y="0"/>
            <a:chExt cx="5466080" cy="6350000"/>
          </a:xfrm>
        </p:grpSpPr>
        <p:sp>
          <p:nvSpPr>
            <p:cNvPr name="Freeform 33" id="33"/>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34" id="34"/>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0" t="-2083" r="0" b="-2083"/>
              </a:stretch>
            </a:blipFill>
          </p:spPr>
        </p:sp>
        <p:sp>
          <p:nvSpPr>
            <p:cNvPr name="Freeform 35" id="35"/>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36" id="36"/>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37" id="37"/>
          <p:cNvGrpSpPr>
            <a:grpSpLocks noChangeAspect="true"/>
          </p:cNvGrpSpPr>
          <p:nvPr/>
        </p:nvGrpSpPr>
        <p:grpSpPr>
          <a:xfrm rot="2242808">
            <a:off x="5023609" y="7868328"/>
            <a:ext cx="3622265" cy="4208021"/>
            <a:chOff x="0" y="0"/>
            <a:chExt cx="5466080" cy="6350000"/>
          </a:xfrm>
        </p:grpSpPr>
        <p:sp>
          <p:nvSpPr>
            <p:cNvPr name="Freeform 38" id="38"/>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39" id="39"/>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9"/>
              <a:stretch>
                <a:fillRect l="0" t="0" r="-60000" b="0"/>
              </a:stretch>
            </a:blipFill>
          </p:spPr>
        </p:sp>
        <p:sp>
          <p:nvSpPr>
            <p:cNvPr name="Freeform 40" id="40"/>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41" id="41"/>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42" id="42"/>
          <p:cNvGrpSpPr>
            <a:grpSpLocks noChangeAspect="true"/>
          </p:cNvGrpSpPr>
          <p:nvPr/>
        </p:nvGrpSpPr>
        <p:grpSpPr>
          <a:xfrm rot="-1462760">
            <a:off x="-260782" y="7657413"/>
            <a:ext cx="3622265" cy="4208021"/>
            <a:chOff x="0" y="0"/>
            <a:chExt cx="5466080" cy="6350000"/>
          </a:xfrm>
        </p:grpSpPr>
        <p:sp>
          <p:nvSpPr>
            <p:cNvPr name="Freeform 43" id="43"/>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44" id="44"/>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10"/>
              <a:stretch>
                <a:fillRect l="-35333" t="0" r="-35333" b="0"/>
              </a:stretch>
            </a:blipFill>
          </p:spPr>
        </p:sp>
        <p:sp>
          <p:nvSpPr>
            <p:cNvPr name="Freeform 45" id="45"/>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46" id="46"/>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name="TextBox 47" id="47"/>
          <p:cNvSpPr txBox="true"/>
          <p:nvPr/>
        </p:nvSpPr>
        <p:spPr>
          <a:xfrm rot="0">
            <a:off x="1028700" y="2427872"/>
            <a:ext cx="11782510" cy="1343029"/>
          </a:xfrm>
          <a:prstGeom prst="rect">
            <a:avLst/>
          </a:prstGeom>
        </p:spPr>
        <p:txBody>
          <a:bodyPr anchor="t" rtlCol="false" tIns="0" lIns="0" bIns="0" rIns="0">
            <a:spAutoFit/>
          </a:bodyPr>
          <a:lstStyle/>
          <a:p>
            <a:pPr algn="l" marL="0" indent="0" lvl="0">
              <a:lnSpc>
                <a:spcPts val="11249"/>
              </a:lnSpc>
              <a:spcBef>
                <a:spcPct val="0"/>
              </a:spcBef>
            </a:pPr>
            <a:r>
              <a:rPr lang="en-US" sz="7499">
                <a:solidFill>
                  <a:srgbClr val="97CDC4"/>
                </a:solidFill>
                <a:latin typeface="Chakra Petch Bold"/>
                <a:ea typeface="Chakra Petch Bold"/>
                <a:cs typeface="Chakra Petch Bold"/>
                <a:sym typeface="Chakra Petch Bold"/>
              </a:rPr>
              <a:t>INTEL UNNATI PROGRAM</a:t>
            </a:r>
          </a:p>
        </p:txBody>
      </p:sp>
      <p:sp>
        <p:nvSpPr>
          <p:cNvPr name="TextBox 48" id="48"/>
          <p:cNvSpPr txBox="true"/>
          <p:nvPr/>
        </p:nvSpPr>
        <p:spPr>
          <a:xfrm rot="0">
            <a:off x="658412" y="3762085"/>
            <a:ext cx="14079545" cy="3335346"/>
          </a:xfrm>
          <a:prstGeom prst="rect">
            <a:avLst/>
          </a:prstGeom>
        </p:spPr>
        <p:txBody>
          <a:bodyPr anchor="t" rtlCol="false" tIns="0" lIns="0" bIns="0" rIns="0">
            <a:spAutoFit/>
          </a:bodyPr>
          <a:lstStyle/>
          <a:p>
            <a:pPr algn="l" marL="0" indent="0" lvl="0">
              <a:lnSpc>
                <a:spcPts val="13442"/>
              </a:lnSpc>
              <a:spcBef>
                <a:spcPct val="0"/>
              </a:spcBef>
            </a:pPr>
            <a:r>
              <a:rPr lang="en-US" sz="8961">
                <a:solidFill>
                  <a:srgbClr val="FFFFFF"/>
                </a:solidFill>
                <a:latin typeface="ABeeZee Bold"/>
                <a:ea typeface="ABeeZee Bold"/>
                <a:cs typeface="ABeeZee Bold"/>
                <a:sym typeface="ABeeZee Bold"/>
              </a:rPr>
              <a:t>Detect Pixelated Image and Correct It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549815" y="4337992"/>
            <a:ext cx="4635612"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Freeform 4" id="4"/>
          <p:cNvSpPr/>
          <p:nvPr/>
        </p:nvSpPr>
        <p:spPr>
          <a:xfrm flipH="false" flipV="false" rot="-10800000">
            <a:off x="0" y="-63450"/>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Freeform 5" id="5"/>
          <p:cNvSpPr/>
          <p:nvPr/>
        </p:nvSpPr>
        <p:spPr>
          <a:xfrm flipH="false" flipV="false" rot="0">
            <a:off x="1920639" y="2258674"/>
            <a:ext cx="15088867" cy="7597688"/>
          </a:xfrm>
          <a:custGeom>
            <a:avLst/>
            <a:gdLst/>
            <a:ahLst/>
            <a:cxnLst/>
            <a:rect r="r" b="b" t="t" l="l"/>
            <a:pathLst>
              <a:path h="7597688" w="15088867">
                <a:moveTo>
                  <a:pt x="0" y="0"/>
                </a:moveTo>
                <a:lnTo>
                  <a:pt x="15088867" y="0"/>
                </a:lnTo>
                <a:lnTo>
                  <a:pt x="15088867" y="7597688"/>
                </a:lnTo>
                <a:lnTo>
                  <a:pt x="0" y="7597688"/>
                </a:lnTo>
                <a:lnTo>
                  <a:pt x="0" y="0"/>
                </a:lnTo>
                <a:close/>
              </a:path>
            </a:pathLst>
          </a:custGeom>
          <a:blipFill>
            <a:blip r:embed="rId3"/>
            <a:stretch>
              <a:fillRect l="0" t="0" r="0" b="0"/>
            </a:stretch>
          </a:blipFill>
        </p:spPr>
      </p:sp>
      <p:sp>
        <p:nvSpPr>
          <p:cNvPr name="TextBox 6" id="6"/>
          <p:cNvSpPr txBox="true"/>
          <p:nvPr/>
        </p:nvSpPr>
        <p:spPr>
          <a:xfrm rot="0">
            <a:off x="199832" y="519112"/>
            <a:ext cx="8041896" cy="1019175"/>
          </a:xfrm>
          <a:prstGeom prst="rect">
            <a:avLst/>
          </a:prstGeom>
        </p:spPr>
        <p:txBody>
          <a:bodyPr anchor="t" rtlCol="false" tIns="0" lIns="0" bIns="0" rIns="0">
            <a:spAutoFit/>
          </a:bodyPr>
          <a:lstStyle/>
          <a:p>
            <a:pPr algn="l" marL="0" indent="0" lvl="0">
              <a:lnSpc>
                <a:spcPts val="8066"/>
              </a:lnSpc>
              <a:spcBef>
                <a:spcPct val="0"/>
              </a:spcBef>
            </a:pPr>
            <a:r>
              <a:rPr lang="en-US" sz="6721" u="sng">
                <a:solidFill>
                  <a:srgbClr val="000000"/>
                </a:solidFill>
                <a:latin typeface="Catamaran Bold"/>
                <a:ea typeface="Catamaran Bold"/>
                <a:cs typeface="Catamaran Bold"/>
                <a:sym typeface="Catamaran Bold"/>
              </a:rPr>
              <a:t>PROCESS FLOW</a:t>
            </a:r>
          </a:p>
        </p:txBody>
      </p:sp>
      <p:sp>
        <p:nvSpPr>
          <p:cNvPr name="TextBox 7" id="7"/>
          <p:cNvSpPr txBox="true"/>
          <p:nvPr/>
        </p:nvSpPr>
        <p:spPr>
          <a:xfrm rot="0">
            <a:off x="199832" y="1538287"/>
            <a:ext cx="8041896" cy="695325"/>
          </a:xfrm>
          <a:prstGeom prst="rect">
            <a:avLst/>
          </a:prstGeom>
        </p:spPr>
        <p:txBody>
          <a:bodyPr anchor="t" rtlCol="false" tIns="0" lIns="0" bIns="0" rIns="0">
            <a:spAutoFit/>
          </a:bodyPr>
          <a:lstStyle/>
          <a:p>
            <a:pPr algn="l" marL="0" indent="0" lvl="0">
              <a:lnSpc>
                <a:spcPts val="4826"/>
              </a:lnSpc>
              <a:spcBef>
                <a:spcPct val="0"/>
              </a:spcBef>
            </a:pPr>
            <a:r>
              <a:rPr lang="en-US" sz="4021">
                <a:solidFill>
                  <a:srgbClr val="000000"/>
                </a:solidFill>
                <a:latin typeface="Times New Roman"/>
                <a:ea typeface="Times New Roman"/>
                <a:cs typeface="Times New Roman"/>
                <a:sym typeface="Times New Roman"/>
              </a:rPr>
              <a:t>PART 1-</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549815" y="4337992"/>
            <a:ext cx="4635612"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Freeform 4" id="4"/>
          <p:cNvSpPr/>
          <p:nvPr/>
        </p:nvSpPr>
        <p:spPr>
          <a:xfrm flipH="false" flipV="false" rot="-10800000">
            <a:off x="0" y="-63450"/>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TextBox 5" id="5"/>
          <p:cNvSpPr txBox="true"/>
          <p:nvPr/>
        </p:nvSpPr>
        <p:spPr>
          <a:xfrm rot="0">
            <a:off x="199832" y="519112"/>
            <a:ext cx="8041896" cy="1019175"/>
          </a:xfrm>
          <a:prstGeom prst="rect">
            <a:avLst/>
          </a:prstGeom>
        </p:spPr>
        <p:txBody>
          <a:bodyPr anchor="t" rtlCol="false" tIns="0" lIns="0" bIns="0" rIns="0">
            <a:spAutoFit/>
          </a:bodyPr>
          <a:lstStyle/>
          <a:p>
            <a:pPr algn="l" marL="0" indent="0" lvl="0">
              <a:lnSpc>
                <a:spcPts val="8066"/>
              </a:lnSpc>
              <a:spcBef>
                <a:spcPct val="0"/>
              </a:spcBef>
            </a:pPr>
            <a:r>
              <a:rPr lang="en-US" sz="6721" u="sng">
                <a:solidFill>
                  <a:srgbClr val="000000"/>
                </a:solidFill>
                <a:latin typeface="Catamaran Bold"/>
                <a:ea typeface="Catamaran Bold"/>
                <a:cs typeface="Catamaran Bold"/>
                <a:sym typeface="Catamaran Bold"/>
              </a:rPr>
              <a:t>PROCESS FLOW</a:t>
            </a:r>
          </a:p>
        </p:txBody>
      </p:sp>
      <p:sp>
        <p:nvSpPr>
          <p:cNvPr name="Freeform 6" id="6"/>
          <p:cNvSpPr/>
          <p:nvPr/>
        </p:nvSpPr>
        <p:spPr>
          <a:xfrm flipH="false" flipV="false" rot="0">
            <a:off x="2753618" y="1624013"/>
            <a:ext cx="12920339" cy="7935502"/>
          </a:xfrm>
          <a:custGeom>
            <a:avLst/>
            <a:gdLst/>
            <a:ahLst/>
            <a:cxnLst/>
            <a:rect r="r" b="b" t="t" l="l"/>
            <a:pathLst>
              <a:path h="7935502" w="12920339">
                <a:moveTo>
                  <a:pt x="0" y="0"/>
                </a:moveTo>
                <a:lnTo>
                  <a:pt x="12920339" y="0"/>
                </a:lnTo>
                <a:lnTo>
                  <a:pt x="12920339" y="7935502"/>
                </a:lnTo>
                <a:lnTo>
                  <a:pt x="0" y="7935502"/>
                </a:lnTo>
                <a:lnTo>
                  <a:pt x="0" y="0"/>
                </a:lnTo>
                <a:close/>
              </a:path>
            </a:pathLst>
          </a:custGeom>
          <a:blipFill>
            <a:blip r:embed="rId3"/>
            <a:stretch>
              <a:fillRect l="0" t="0" r="0" b="0"/>
            </a:stretch>
          </a:blipFill>
          <a:ln w="38100" cap="sq">
            <a:solidFill>
              <a:srgbClr val="000000"/>
            </a:solidFill>
            <a:prstDash val="solid"/>
            <a:miter/>
          </a:ln>
        </p:spPr>
      </p:sp>
      <p:sp>
        <p:nvSpPr>
          <p:cNvPr name="TextBox 7" id="7"/>
          <p:cNvSpPr txBox="true"/>
          <p:nvPr/>
        </p:nvSpPr>
        <p:spPr>
          <a:xfrm rot="0">
            <a:off x="199832" y="1538287"/>
            <a:ext cx="8041896" cy="695325"/>
          </a:xfrm>
          <a:prstGeom prst="rect">
            <a:avLst/>
          </a:prstGeom>
        </p:spPr>
        <p:txBody>
          <a:bodyPr anchor="t" rtlCol="false" tIns="0" lIns="0" bIns="0" rIns="0">
            <a:spAutoFit/>
          </a:bodyPr>
          <a:lstStyle/>
          <a:p>
            <a:pPr algn="l" marL="0" indent="0" lvl="0">
              <a:lnSpc>
                <a:spcPts val="4826"/>
              </a:lnSpc>
              <a:spcBef>
                <a:spcPct val="0"/>
              </a:spcBef>
            </a:pPr>
            <a:r>
              <a:rPr lang="en-US" sz="4021">
                <a:solidFill>
                  <a:srgbClr val="000000"/>
                </a:solidFill>
                <a:latin typeface="Times New Roman"/>
                <a:ea typeface="Times New Roman"/>
                <a:cs typeface="Times New Roman"/>
                <a:sym typeface="Times New Roman"/>
              </a:rPr>
              <a:t>PART 2-</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549815" y="4337992"/>
            <a:ext cx="4635612"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Freeform 4" id="4"/>
          <p:cNvSpPr/>
          <p:nvPr/>
        </p:nvSpPr>
        <p:spPr>
          <a:xfrm flipH="false" flipV="false" rot="-10800000">
            <a:off x="0" y="-63450"/>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Freeform 5" id="5"/>
          <p:cNvSpPr/>
          <p:nvPr/>
        </p:nvSpPr>
        <p:spPr>
          <a:xfrm flipH="false" flipV="false" rot="0">
            <a:off x="1028700" y="1994207"/>
            <a:ext cx="15545072" cy="6298586"/>
          </a:xfrm>
          <a:custGeom>
            <a:avLst/>
            <a:gdLst/>
            <a:ahLst/>
            <a:cxnLst/>
            <a:rect r="r" b="b" t="t" l="l"/>
            <a:pathLst>
              <a:path h="6298586" w="15545072">
                <a:moveTo>
                  <a:pt x="0" y="0"/>
                </a:moveTo>
                <a:lnTo>
                  <a:pt x="15545072" y="0"/>
                </a:lnTo>
                <a:lnTo>
                  <a:pt x="15545072" y="6298586"/>
                </a:lnTo>
                <a:lnTo>
                  <a:pt x="0" y="6298586"/>
                </a:lnTo>
                <a:lnTo>
                  <a:pt x="0" y="0"/>
                </a:lnTo>
                <a:close/>
              </a:path>
            </a:pathLst>
          </a:custGeom>
          <a:blipFill>
            <a:blip r:embed="rId3"/>
            <a:stretch>
              <a:fillRect l="-859" t="0" r="-859" b="0"/>
            </a:stretch>
          </a:blipFill>
          <a:ln w="38100" cap="sq">
            <a:solidFill>
              <a:srgbClr val="000000"/>
            </a:solidFill>
            <a:prstDash val="solid"/>
            <a:miter/>
          </a:ln>
        </p:spPr>
      </p:sp>
      <p:sp>
        <p:nvSpPr>
          <p:cNvPr name="TextBox 6" id="6"/>
          <p:cNvSpPr txBox="true"/>
          <p:nvPr/>
        </p:nvSpPr>
        <p:spPr>
          <a:xfrm rot="0">
            <a:off x="199832" y="519112"/>
            <a:ext cx="10360938" cy="1019175"/>
          </a:xfrm>
          <a:prstGeom prst="rect">
            <a:avLst/>
          </a:prstGeom>
        </p:spPr>
        <p:txBody>
          <a:bodyPr anchor="t" rtlCol="false" tIns="0" lIns="0" bIns="0" rIns="0">
            <a:spAutoFit/>
          </a:bodyPr>
          <a:lstStyle/>
          <a:p>
            <a:pPr algn="l" marL="0" indent="0" lvl="0">
              <a:lnSpc>
                <a:spcPts val="8066"/>
              </a:lnSpc>
              <a:spcBef>
                <a:spcPct val="0"/>
              </a:spcBef>
            </a:pPr>
            <a:r>
              <a:rPr lang="en-US" sz="6721" u="sng">
                <a:solidFill>
                  <a:srgbClr val="000000"/>
                </a:solidFill>
                <a:latin typeface="Catamaran Bold"/>
                <a:ea typeface="Catamaran Bold"/>
                <a:cs typeface="Catamaran Bold"/>
                <a:sym typeface="Catamaran Bold"/>
              </a:rPr>
              <a:t>ARCHITECTURE DIAGRAM</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549815" y="4337992"/>
            <a:ext cx="4635612"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Freeform 4" id="4"/>
          <p:cNvSpPr/>
          <p:nvPr/>
        </p:nvSpPr>
        <p:spPr>
          <a:xfrm flipH="false" flipV="false" rot="-10800000">
            <a:off x="0" y="-63450"/>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Freeform 5" id="5"/>
          <p:cNvSpPr/>
          <p:nvPr/>
        </p:nvSpPr>
        <p:spPr>
          <a:xfrm flipH="false" flipV="false" rot="0">
            <a:off x="199832" y="1624013"/>
            <a:ext cx="7692252" cy="7948779"/>
          </a:xfrm>
          <a:custGeom>
            <a:avLst/>
            <a:gdLst/>
            <a:ahLst/>
            <a:cxnLst/>
            <a:rect r="r" b="b" t="t" l="l"/>
            <a:pathLst>
              <a:path h="7948779" w="7692252">
                <a:moveTo>
                  <a:pt x="0" y="0"/>
                </a:moveTo>
                <a:lnTo>
                  <a:pt x="7692252" y="0"/>
                </a:lnTo>
                <a:lnTo>
                  <a:pt x="7692252" y="7948779"/>
                </a:lnTo>
                <a:lnTo>
                  <a:pt x="0" y="7948779"/>
                </a:lnTo>
                <a:lnTo>
                  <a:pt x="0" y="0"/>
                </a:lnTo>
                <a:close/>
              </a:path>
            </a:pathLst>
          </a:custGeom>
          <a:blipFill>
            <a:blip r:embed="rId3"/>
            <a:stretch>
              <a:fillRect l="-2597" t="0" r="-9708" b="0"/>
            </a:stretch>
          </a:blipFill>
          <a:ln w="38100" cap="sq">
            <a:solidFill>
              <a:srgbClr val="000000"/>
            </a:solidFill>
            <a:prstDash val="solid"/>
            <a:miter/>
          </a:ln>
        </p:spPr>
      </p:sp>
      <p:sp>
        <p:nvSpPr>
          <p:cNvPr name="TextBox 6" id="6"/>
          <p:cNvSpPr txBox="true"/>
          <p:nvPr/>
        </p:nvSpPr>
        <p:spPr>
          <a:xfrm rot="0">
            <a:off x="199832" y="519112"/>
            <a:ext cx="10360938" cy="1019175"/>
          </a:xfrm>
          <a:prstGeom prst="rect">
            <a:avLst/>
          </a:prstGeom>
        </p:spPr>
        <p:txBody>
          <a:bodyPr anchor="t" rtlCol="false" tIns="0" lIns="0" bIns="0" rIns="0">
            <a:spAutoFit/>
          </a:bodyPr>
          <a:lstStyle/>
          <a:p>
            <a:pPr algn="l" marL="0" indent="0" lvl="0">
              <a:lnSpc>
                <a:spcPts val="8066"/>
              </a:lnSpc>
              <a:spcBef>
                <a:spcPct val="0"/>
              </a:spcBef>
            </a:pPr>
            <a:r>
              <a:rPr lang="en-US" sz="6721" u="sng">
                <a:solidFill>
                  <a:srgbClr val="000000"/>
                </a:solidFill>
                <a:latin typeface="Catamaran Bold"/>
                <a:ea typeface="Catamaran Bold"/>
                <a:cs typeface="Catamaran Bold"/>
                <a:sym typeface="Catamaran Bold"/>
              </a:rPr>
              <a:t>CHALLENGES</a:t>
            </a:r>
          </a:p>
        </p:txBody>
      </p:sp>
      <p:grpSp>
        <p:nvGrpSpPr>
          <p:cNvPr name="Group 7" id="7"/>
          <p:cNvGrpSpPr/>
          <p:nvPr/>
        </p:nvGrpSpPr>
        <p:grpSpPr>
          <a:xfrm rot="0">
            <a:off x="8006464" y="1624013"/>
            <a:ext cx="10052777" cy="8117223"/>
            <a:chOff x="0" y="0"/>
            <a:chExt cx="2470834" cy="1995102"/>
          </a:xfrm>
        </p:grpSpPr>
        <p:sp>
          <p:nvSpPr>
            <p:cNvPr name="Freeform 8" id="8"/>
            <p:cNvSpPr/>
            <p:nvPr/>
          </p:nvSpPr>
          <p:spPr>
            <a:xfrm flipH="false" flipV="false" rot="0">
              <a:off x="0" y="0"/>
              <a:ext cx="2470834" cy="1995101"/>
            </a:xfrm>
            <a:custGeom>
              <a:avLst/>
              <a:gdLst/>
              <a:ahLst/>
              <a:cxnLst/>
              <a:rect r="r" b="b" t="t" l="l"/>
              <a:pathLst>
                <a:path h="1995101" w="2470834">
                  <a:moveTo>
                    <a:pt x="0" y="0"/>
                  </a:moveTo>
                  <a:lnTo>
                    <a:pt x="2470834" y="0"/>
                  </a:lnTo>
                  <a:lnTo>
                    <a:pt x="2470834" y="1995101"/>
                  </a:lnTo>
                  <a:lnTo>
                    <a:pt x="0" y="1995101"/>
                  </a:lnTo>
                  <a:close/>
                </a:path>
              </a:pathLst>
            </a:custGeom>
            <a:solidFill>
              <a:srgbClr val="97CDC4"/>
            </a:solidFill>
            <a:ln cap="sq">
              <a:noFill/>
              <a:prstDash val="solid"/>
              <a:miter/>
            </a:ln>
          </p:spPr>
        </p:sp>
        <p:sp>
          <p:nvSpPr>
            <p:cNvPr name="TextBox 9" id="9"/>
            <p:cNvSpPr txBox="true"/>
            <p:nvPr/>
          </p:nvSpPr>
          <p:spPr>
            <a:xfrm>
              <a:off x="0" y="-47625"/>
              <a:ext cx="2470834" cy="2042727"/>
            </a:xfrm>
            <a:prstGeom prst="rect">
              <a:avLst/>
            </a:prstGeom>
          </p:spPr>
          <p:txBody>
            <a:bodyPr anchor="ctr" rtlCol="false" tIns="50800" lIns="50800" bIns="50800" rIns="50800"/>
            <a:lstStyle/>
            <a:p>
              <a:pPr algn="ctr">
                <a:lnSpc>
                  <a:spcPts val="2880"/>
                </a:lnSpc>
              </a:pPr>
            </a:p>
          </p:txBody>
        </p:sp>
      </p:grpSp>
      <p:sp>
        <p:nvSpPr>
          <p:cNvPr name="TextBox 10" id="10"/>
          <p:cNvSpPr txBox="true"/>
          <p:nvPr/>
        </p:nvSpPr>
        <p:spPr>
          <a:xfrm rot="0">
            <a:off x="7892084" y="1665075"/>
            <a:ext cx="10281536" cy="7950200"/>
          </a:xfrm>
          <a:prstGeom prst="rect">
            <a:avLst/>
          </a:prstGeom>
        </p:spPr>
        <p:txBody>
          <a:bodyPr anchor="t" rtlCol="false" tIns="0" lIns="0" bIns="0" rIns="0">
            <a:spAutoFit/>
          </a:bodyPr>
          <a:lstStyle/>
          <a:p>
            <a:pPr algn="ctr">
              <a:lnSpc>
                <a:spcPts val="5199"/>
              </a:lnSpc>
            </a:pPr>
            <a:r>
              <a:rPr lang="en-US" sz="3999">
                <a:solidFill>
                  <a:srgbClr val="000000"/>
                </a:solidFill>
                <a:latin typeface="Times New Roman"/>
                <a:ea typeface="Times New Roman"/>
                <a:cs typeface="Times New Roman"/>
                <a:sym typeface="Times New Roman"/>
              </a:rPr>
              <a:t>Some of the problems of this study include developing a novel probabilistic deep network architecture, the pixel recursive super resolution model, and overcoming the challenge of super resolution when increasing low-resolution photos to high-resolution ones. The model is made up of a conditioning network and a previous network, which are trained using Super-Resolution Convolutional Neural Network.</a:t>
            </a:r>
          </a:p>
          <a:p>
            <a:pPr algn="ctr">
              <a:lnSpc>
                <a:spcPts val="5199"/>
              </a:lnSpc>
            </a:pPr>
            <a:r>
              <a:rPr lang="en-US" sz="3999">
                <a:solidFill>
                  <a:srgbClr val="000000"/>
                </a:solidFill>
                <a:latin typeface="Times New Roman"/>
                <a:ea typeface="Times New Roman"/>
                <a:cs typeface="Times New Roman"/>
                <a:sym typeface="Times New Roman"/>
              </a:rPr>
              <a:t>Reference </a:t>
            </a:r>
            <a:r>
              <a:rPr lang="en-US" sz="3999">
                <a:solidFill>
                  <a:srgbClr val="000000"/>
                </a:solidFill>
                <a:latin typeface="Times New Roman"/>
                <a:ea typeface="Times New Roman"/>
                <a:cs typeface="Times New Roman"/>
                <a:sym typeface="Times New Roman"/>
              </a:rPr>
              <a:t>- https://arxiv.org/pdf/1702.00783</a:t>
            </a:r>
          </a:p>
          <a:p>
            <a:pPr algn="ctr">
              <a:lnSpc>
                <a:spcPts val="5199"/>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9655" y="-303255"/>
            <a:ext cx="18587310" cy="2429078"/>
            <a:chOff x="0" y="0"/>
            <a:chExt cx="4895423" cy="639757"/>
          </a:xfrm>
        </p:grpSpPr>
        <p:sp>
          <p:nvSpPr>
            <p:cNvPr name="Freeform 3" id="3"/>
            <p:cNvSpPr/>
            <p:nvPr/>
          </p:nvSpPr>
          <p:spPr>
            <a:xfrm flipH="false" flipV="false" rot="0">
              <a:off x="0" y="0"/>
              <a:ext cx="4895423" cy="639757"/>
            </a:xfrm>
            <a:custGeom>
              <a:avLst/>
              <a:gdLst/>
              <a:ahLst/>
              <a:cxnLst/>
              <a:rect r="r" b="b" t="t" l="l"/>
              <a:pathLst>
                <a:path h="639757" w="4895423">
                  <a:moveTo>
                    <a:pt x="0" y="0"/>
                  </a:moveTo>
                  <a:lnTo>
                    <a:pt x="4895423" y="0"/>
                  </a:lnTo>
                  <a:lnTo>
                    <a:pt x="4895423" y="639757"/>
                  </a:lnTo>
                  <a:lnTo>
                    <a:pt x="0" y="639757"/>
                  </a:lnTo>
                  <a:close/>
                </a:path>
              </a:pathLst>
            </a:custGeom>
            <a:solidFill>
              <a:srgbClr val="000000"/>
            </a:solidFill>
          </p:spPr>
        </p:sp>
        <p:sp>
          <p:nvSpPr>
            <p:cNvPr name="TextBox 4" id="4"/>
            <p:cNvSpPr txBox="true"/>
            <p:nvPr/>
          </p:nvSpPr>
          <p:spPr>
            <a:xfrm>
              <a:off x="0" y="-47625"/>
              <a:ext cx="4895423" cy="687382"/>
            </a:xfrm>
            <a:prstGeom prst="rect">
              <a:avLst/>
            </a:prstGeom>
          </p:spPr>
          <p:txBody>
            <a:bodyPr anchor="ctr" rtlCol="false" tIns="50800" lIns="50800" bIns="50800" rIns="50800"/>
            <a:lstStyle/>
            <a:p>
              <a:pPr algn="ctr">
                <a:lnSpc>
                  <a:spcPts val="2880"/>
                </a:lnSpc>
              </a:pPr>
            </a:p>
          </p:txBody>
        </p:sp>
      </p:grpSp>
      <p:grpSp>
        <p:nvGrpSpPr>
          <p:cNvPr name="Group 5" id="5"/>
          <p:cNvGrpSpPr/>
          <p:nvPr/>
        </p:nvGrpSpPr>
        <p:grpSpPr>
          <a:xfrm rot="0">
            <a:off x="761118" y="2125823"/>
            <a:ext cx="16911616" cy="7615413"/>
            <a:chOff x="0" y="0"/>
            <a:chExt cx="4156642" cy="1871763"/>
          </a:xfrm>
        </p:grpSpPr>
        <p:sp>
          <p:nvSpPr>
            <p:cNvPr name="Freeform 6" id="6"/>
            <p:cNvSpPr/>
            <p:nvPr/>
          </p:nvSpPr>
          <p:spPr>
            <a:xfrm flipH="false" flipV="false" rot="0">
              <a:off x="0" y="0"/>
              <a:ext cx="4156642" cy="1871763"/>
            </a:xfrm>
            <a:custGeom>
              <a:avLst/>
              <a:gdLst/>
              <a:ahLst/>
              <a:cxnLst/>
              <a:rect r="r" b="b" t="t" l="l"/>
              <a:pathLst>
                <a:path h="1871763" w="4156642">
                  <a:moveTo>
                    <a:pt x="0" y="0"/>
                  </a:moveTo>
                  <a:lnTo>
                    <a:pt x="4156642" y="0"/>
                  </a:lnTo>
                  <a:lnTo>
                    <a:pt x="4156642" y="1871763"/>
                  </a:lnTo>
                  <a:lnTo>
                    <a:pt x="0" y="1871763"/>
                  </a:lnTo>
                  <a:close/>
                </a:path>
              </a:pathLst>
            </a:custGeom>
            <a:solidFill>
              <a:srgbClr val="97CDC4"/>
            </a:solidFill>
            <a:ln cap="sq">
              <a:noFill/>
              <a:prstDash val="solid"/>
              <a:miter/>
            </a:ln>
          </p:spPr>
        </p:sp>
        <p:sp>
          <p:nvSpPr>
            <p:cNvPr name="TextBox 7" id="7"/>
            <p:cNvSpPr txBox="true"/>
            <p:nvPr/>
          </p:nvSpPr>
          <p:spPr>
            <a:xfrm>
              <a:off x="0" y="-47625"/>
              <a:ext cx="4156642" cy="1919388"/>
            </a:xfrm>
            <a:prstGeom prst="rect">
              <a:avLst/>
            </a:prstGeom>
          </p:spPr>
          <p:txBody>
            <a:bodyPr anchor="ctr" rtlCol="false" tIns="50800" lIns="50800" bIns="50800" rIns="50800"/>
            <a:lstStyle/>
            <a:p>
              <a:pPr algn="ctr">
                <a:lnSpc>
                  <a:spcPts val="2880"/>
                </a:lnSpc>
              </a:pPr>
            </a:p>
          </p:txBody>
        </p:sp>
      </p:grpSp>
      <p:sp>
        <p:nvSpPr>
          <p:cNvPr name="TextBox 8" id="8"/>
          <p:cNvSpPr txBox="true"/>
          <p:nvPr/>
        </p:nvSpPr>
        <p:spPr>
          <a:xfrm rot="0">
            <a:off x="444755" y="2920455"/>
            <a:ext cx="17208929" cy="6635750"/>
          </a:xfrm>
          <a:prstGeom prst="rect">
            <a:avLst/>
          </a:prstGeom>
        </p:spPr>
        <p:txBody>
          <a:bodyPr anchor="t" rtlCol="false" tIns="0" lIns="0" bIns="0" rIns="0">
            <a:spAutoFit/>
          </a:bodyPr>
          <a:lstStyle/>
          <a:p>
            <a:pPr algn="l" marL="863598" indent="-431799" lvl="1">
              <a:lnSpc>
                <a:spcPts val="5199"/>
              </a:lnSpc>
              <a:buFont typeface="Arial"/>
              <a:buChar char="•"/>
            </a:pPr>
            <a:r>
              <a:rPr lang="en-US" sz="3999">
                <a:solidFill>
                  <a:srgbClr val="000000"/>
                </a:solidFill>
                <a:latin typeface="Times New Roman Bold"/>
                <a:ea typeface="Times New Roman Bold"/>
                <a:cs typeface="Times New Roman Bold"/>
                <a:sym typeface="Times New Roman Bold"/>
              </a:rPr>
              <a:t>Opencv </a:t>
            </a:r>
            <a:r>
              <a:rPr lang="en-US" sz="3999">
                <a:solidFill>
                  <a:srgbClr val="000000"/>
                </a:solidFill>
                <a:latin typeface="Times New Roman"/>
                <a:ea typeface="Times New Roman"/>
                <a:cs typeface="Times New Roman"/>
                <a:sym typeface="Times New Roman"/>
              </a:rPr>
              <a:t>- Open Source Computer Vision Library is an open-source computer vision and machine learning software library. It is designed for real-time computer vision applications and is widely used for a variety of tasks such as image processing, object detection, video analysis, and more.</a:t>
            </a:r>
          </a:p>
          <a:p>
            <a:pPr algn="l">
              <a:lnSpc>
                <a:spcPts val="5199"/>
              </a:lnSpc>
            </a:pPr>
          </a:p>
          <a:p>
            <a:pPr algn="l" marL="863598" indent="-431799" lvl="1">
              <a:lnSpc>
                <a:spcPts val="5199"/>
              </a:lnSpc>
              <a:buFont typeface="Arial"/>
              <a:buChar char="•"/>
            </a:pPr>
            <a:r>
              <a:rPr lang="en-US" sz="3999">
                <a:solidFill>
                  <a:srgbClr val="000000"/>
                </a:solidFill>
                <a:latin typeface="Times New Roman Bold"/>
                <a:ea typeface="Times New Roman Bold"/>
                <a:cs typeface="Times New Roman Bold"/>
                <a:sym typeface="Times New Roman Bold"/>
              </a:rPr>
              <a:t>PIL </a:t>
            </a:r>
            <a:r>
              <a:rPr lang="en-US" sz="3999">
                <a:solidFill>
                  <a:srgbClr val="000000"/>
                </a:solidFill>
                <a:latin typeface="Times New Roman"/>
                <a:ea typeface="Times New Roman"/>
                <a:cs typeface="Times New Roman"/>
                <a:sym typeface="Times New Roman"/>
              </a:rPr>
              <a:t>- PIL stands for Python Imaging Library. It is a library in Python that adds support for opening, manipulating, and saving many different image file formats.</a:t>
            </a:r>
          </a:p>
          <a:p>
            <a:pPr algn="l">
              <a:lnSpc>
                <a:spcPts val="5199"/>
              </a:lnSpc>
            </a:pPr>
          </a:p>
          <a:p>
            <a:pPr algn="l" marL="863598" indent="-431799" lvl="1">
              <a:lnSpc>
                <a:spcPts val="5199"/>
              </a:lnSpc>
              <a:buFont typeface="Arial"/>
              <a:buChar char="•"/>
            </a:pPr>
            <a:r>
              <a:rPr lang="en-US" sz="3999">
                <a:solidFill>
                  <a:srgbClr val="000000"/>
                </a:solidFill>
                <a:latin typeface="Times New Roman Bold"/>
                <a:ea typeface="Times New Roman Bold"/>
                <a:cs typeface="Times New Roman Bold"/>
                <a:sym typeface="Times New Roman Bold"/>
              </a:rPr>
              <a:t>Scikit-learn </a:t>
            </a:r>
            <a:r>
              <a:rPr lang="en-US" sz="3999">
                <a:solidFill>
                  <a:srgbClr val="000000"/>
                </a:solidFill>
                <a:latin typeface="Times New Roman"/>
                <a:ea typeface="Times New Roman"/>
                <a:cs typeface="Times New Roman"/>
                <a:sym typeface="Times New Roman"/>
              </a:rPr>
              <a:t>- It is a popular machine learning library for Python that </a:t>
            </a:r>
          </a:p>
        </p:txBody>
      </p:sp>
      <p:sp>
        <p:nvSpPr>
          <p:cNvPr name="TextBox 9" id="9"/>
          <p:cNvSpPr txBox="true"/>
          <p:nvPr/>
        </p:nvSpPr>
        <p:spPr>
          <a:xfrm rot="0">
            <a:off x="1028700" y="2215605"/>
            <a:ext cx="9653257" cy="819150"/>
          </a:xfrm>
          <a:prstGeom prst="rect">
            <a:avLst/>
          </a:prstGeom>
        </p:spPr>
        <p:txBody>
          <a:bodyPr anchor="t" rtlCol="false" tIns="0" lIns="0" bIns="0" rIns="0">
            <a:spAutoFit/>
          </a:bodyPr>
          <a:lstStyle/>
          <a:p>
            <a:pPr algn="l">
              <a:lnSpc>
                <a:spcPts val="5759"/>
              </a:lnSpc>
              <a:spcBef>
                <a:spcPct val="0"/>
              </a:spcBef>
            </a:pPr>
            <a:r>
              <a:rPr lang="en-US" sz="4799">
                <a:solidFill>
                  <a:srgbClr val="000000"/>
                </a:solidFill>
                <a:latin typeface="Times New Roman"/>
                <a:ea typeface="Times New Roman"/>
                <a:cs typeface="Times New Roman"/>
                <a:sym typeface="Times New Roman"/>
              </a:rPr>
              <a:t>Python Libraries that used are :-</a:t>
            </a:r>
          </a:p>
        </p:txBody>
      </p:sp>
      <p:sp>
        <p:nvSpPr>
          <p:cNvPr name="TextBox 10" id="10"/>
          <p:cNvSpPr txBox="true"/>
          <p:nvPr/>
        </p:nvSpPr>
        <p:spPr>
          <a:xfrm rot="0">
            <a:off x="761118" y="657225"/>
            <a:ext cx="8637924" cy="923925"/>
          </a:xfrm>
          <a:prstGeom prst="rect">
            <a:avLst/>
          </a:prstGeom>
        </p:spPr>
        <p:txBody>
          <a:bodyPr anchor="t" rtlCol="false" tIns="0" lIns="0" bIns="0" rIns="0">
            <a:spAutoFit/>
          </a:bodyPr>
          <a:lstStyle/>
          <a:p>
            <a:pPr algn="l" marL="0" indent="0" lvl="0">
              <a:lnSpc>
                <a:spcPts val="7200"/>
              </a:lnSpc>
              <a:spcBef>
                <a:spcPct val="0"/>
              </a:spcBef>
            </a:pPr>
            <a:r>
              <a:rPr lang="en-US" sz="6000">
                <a:solidFill>
                  <a:srgbClr val="FFFFFF"/>
                </a:solidFill>
                <a:latin typeface="Catamaran Bold"/>
                <a:ea typeface="Catamaran Bold"/>
                <a:cs typeface="Catamaran Bold"/>
                <a:sym typeface="Catamaran Bold"/>
              </a:rPr>
              <a:t> TECHNOLOGIES USED</a:t>
            </a:r>
          </a:p>
        </p:txBody>
      </p:sp>
      <p:sp>
        <p:nvSpPr>
          <p:cNvPr name="AutoShape 11" id="11"/>
          <p:cNvSpPr/>
          <p:nvPr/>
        </p:nvSpPr>
        <p:spPr>
          <a:xfrm>
            <a:off x="9049220" y="202753"/>
            <a:ext cx="0" cy="1923070"/>
          </a:xfrm>
          <a:prstGeom prst="line">
            <a:avLst/>
          </a:prstGeom>
          <a:ln cap="flat" w="38100">
            <a:solidFill>
              <a:srgbClr val="FFFFFF"/>
            </a:solidFill>
            <a:prstDash val="solid"/>
            <a:headEnd type="none" len="sm" w="sm"/>
            <a:tailEnd type="none" len="sm" w="sm"/>
          </a:ln>
        </p:spPr>
      </p:sp>
      <p:sp>
        <p:nvSpPr>
          <p:cNvPr name="Freeform 12" id="12"/>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9655" y="-303255"/>
            <a:ext cx="18587310" cy="2429078"/>
            <a:chOff x="0" y="0"/>
            <a:chExt cx="4895423" cy="639757"/>
          </a:xfrm>
        </p:grpSpPr>
        <p:sp>
          <p:nvSpPr>
            <p:cNvPr name="Freeform 3" id="3"/>
            <p:cNvSpPr/>
            <p:nvPr/>
          </p:nvSpPr>
          <p:spPr>
            <a:xfrm flipH="false" flipV="false" rot="0">
              <a:off x="0" y="0"/>
              <a:ext cx="4895423" cy="639757"/>
            </a:xfrm>
            <a:custGeom>
              <a:avLst/>
              <a:gdLst/>
              <a:ahLst/>
              <a:cxnLst/>
              <a:rect r="r" b="b" t="t" l="l"/>
              <a:pathLst>
                <a:path h="639757" w="4895423">
                  <a:moveTo>
                    <a:pt x="0" y="0"/>
                  </a:moveTo>
                  <a:lnTo>
                    <a:pt x="4895423" y="0"/>
                  </a:lnTo>
                  <a:lnTo>
                    <a:pt x="4895423" y="639757"/>
                  </a:lnTo>
                  <a:lnTo>
                    <a:pt x="0" y="639757"/>
                  </a:lnTo>
                  <a:close/>
                </a:path>
              </a:pathLst>
            </a:custGeom>
            <a:solidFill>
              <a:srgbClr val="000000"/>
            </a:solidFill>
          </p:spPr>
        </p:sp>
        <p:sp>
          <p:nvSpPr>
            <p:cNvPr name="TextBox 4" id="4"/>
            <p:cNvSpPr txBox="true"/>
            <p:nvPr/>
          </p:nvSpPr>
          <p:spPr>
            <a:xfrm>
              <a:off x="0" y="-47625"/>
              <a:ext cx="4895423" cy="687382"/>
            </a:xfrm>
            <a:prstGeom prst="rect">
              <a:avLst/>
            </a:prstGeom>
          </p:spPr>
          <p:txBody>
            <a:bodyPr anchor="ctr" rtlCol="false" tIns="50800" lIns="50800" bIns="50800" rIns="50800"/>
            <a:lstStyle/>
            <a:p>
              <a:pPr algn="ctr">
                <a:lnSpc>
                  <a:spcPts val="2880"/>
                </a:lnSpc>
              </a:pPr>
            </a:p>
          </p:txBody>
        </p:sp>
      </p:grpSp>
      <p:grpSp>
        <p:nvGrpSpPr>
          <p:cNvPr name="Group 5" id="5"/>
          <p:cNvGrpSpPr/>
          <p:nvPr/>
        </p:nvGrpSpPr>
        <p:grpSpPr>
          <a:xfrm rot="0">
            <a:off x="761118" y="2447435"/>
            <a:ext cx="16911616" cy="7293801"/>
            <a:chOff x="0" y="0"/>
            <a:chExt cx="4156642" cy="1792716"/>
          </a:xfrm>
        </p:grpSpPr>
        <p:sp>
          <p:nvSpPr>
            <p:cNvPr name="Freeform 6" id="6"/>
            <p:cNvSpPr/>
            <p:nvPr/>
          </p:nvSpPr>
          <p:spPr>
            <a:xfrm flipH="false" flipV="false" rot="0">
              <a:off x="0" y="0"/>
              <a:ext cx="4156642" cy="1792716"/>
            </a:xfrm>
            <a:custGeom>
              <a:avLst/>
              <a:gdLst/>
              <a:ahLst/>
              <a:cxnLst/>
              <a:rect r="r" b="b" t="t" l="l"/>
              <a:pathLst>
                <a:path h="1792716" w="4156642">
                  <a:moveTo>
                    <a:pt x="0" y="0"/>
                  </a:moveTo>
                  <a:lnTo>
                    <a:pt x="4156642" y="0"/>
                  </a:lnTo>
                  <a:lnTo>
                    <a:pt x="4156642" y="1792716"/>
                  </a:lnTo>
                  <a:lnTo>
                    <a:pt x="0" y="1792716"/>
                  </a:lnTo>
                  <a:close/>
                </a:path>
              </a:pathLst>
            </a:custGeom>
            <a:solidFill>
              <a:srgbClr val="97CDC4"/>
            </a:solidFill>
            <a:ln cap="sq">
              <a:noFill/>
              <a:prstDash val="solid"/>
              <a:miter/>
            </a:ln>
          </p:spPr>
        </p:sp>
        <p:sp>
          <p:nvSpPr>
            <p:cNvPr name="TextBox 7" id="7"/>
            <p:cNvSpPr txBox="true"/>
            <p:nvPr/>
          </p:nvSpPr>
          <p:spPr>
            <a:xfrm>
              <a:off x="0" y="-47625"/>
              <a:ext cx="4156642" cy="1840341"/>
            </a:xfrm>
            <a:prstGeom prst="rect">
              <a:avLst/>
            </a:prstGeom>
          </p:spPr>
          <p:txBody>
            <a:bodyPr anchor="ctr" rtlCol="false" tIns="50800" lIns="50800" bIns="50800" rIns="50800"/>
            <a:lstStyle/>
            <a:p>
              <a:pPr algn="ctr">
                <a:lnSpc>
                  <a:spcPts val="2880"/>
                </a:lnSpc>
              </a:pPr>
            </a:p>
          </p:txBody>
        </p:sp>
      </p:grpSp>
      <p:sp>
        <p:nvSpPr>
          <p:cNvPr name="TextBox 8" id="8"/>
          <p:cNvSpPr txBox="true"/>
          <p:nvPr/>
        </p:nvSpPr>
        <p:spPr>
          <a:xfrm rot="0">
            <a:off x="463805" y="2153205"/>
            <a:ext cx="17208929" cy="7292975"/>
          </a:xfrm>
          <a:prstGeom prst="rect">
            <a:avLst/>
          </a:prstGeom>
        </p:spPr>
        <p:txBody>
          <a:bodyPr anchor="t" rtlCol="false" tIns="0" lIns="0" bIns="0" rIns="0">
            <a:spAutoFit/>
          </a:bodyPr>
          <a:lstStyle/>
          <a:p>
            <a:pPr algn="l">
              <a:lnSpc>
                <a:spcPts val="5199"/>
              </a:lnSpc>
            </a:pPr>
          </a:p>
          <a:p>
            <a:pPr algn="l" marL="863598" indent="-431799" lvl="1">
              <a:lnSpc>
                <a:spcPts val="5199"/>
              </a:lnSpc>
              <a:buFont typeface="Arial"/>
              <a:buChar char="•"/>
            </a:pPr>
            <a:r>
              <a:rPr lang="en-US" sz="3999">
                <a:solidFill>
                  <a:srgbClr val="000000"/>
                </a:solidFill>
                <a:latin typeface="Times New Roman"/>
                <a:ea typeface="Times New Roman"/>
                <a:cs typeface="Times New Roman"/>
                <a:sym typeface="Times New Roman"/>
              </a:rPr>
              <a:t>provides a wide range of tools for building and applying various machine learning algorithms.</a:t>
            </a:r>
          </a:p>
          <a:p>
            <a:pPr algn="l">
              <a:lnSpc>
                <a:spcPts val="5199"/>
              </a:lnSpc>
            </a:pPr>
          </a:p>
          <a:p>
            <a:pPr algn="l" marL="863598" indent="-431799" lvl="1">
              <a:lnSpc>
                <a:spcPts val="5199"/>
              </a:lnSpc>
              <a:buFont typeface="Arial"/>
              <a:buChar char="•"/>
            </a:pPr>
            <a:r>
              <a:rPr lang="en-US" sz="3999">
                <a:solidFill>
                  <a:srgbClr val="000000"/>
                </a:solidFill>
                <a:latin typeface="Times New Roman Bold"/>
                <a:ea typeface="Times New Roman Bold"/>
                <a:cs typeface="Times New Roman Bold"/>
                <a:sym typeface="Times New Roman Bold"/>
              </a:rPr>
              <a:t>Tensorflow</a:t>
            </a:r>
            <a:r>
              <a:rPr lang="en-US" sz="3999">
                <a:solidFill>
                  <a:srgbClr val="000000"/>
                </a:solidFill>
                <a:latin typeface="Times New Roman"/>
                <a:ea typeface="Times New Roman"/>
                <a:cs typeface="Times New Roman"/>
                <a:sym typeface="Times New Roman"/>
              </a:rPr>
              <a:t>- TensorFlow is a free and open-source software library for machine learning and artificial intelligence.It is designed to facilitate the development and deployment of machine learning models, particularly neural networks, for a wide range of tasks.</a:t>
            </a:r>
          </a:p>
          <a:p>
            <a:pPr algn="l">
              <a:lnSpc>
                <a:spcPts val="5199"/>
              </a:lnSpc>
            </a:pPr>
            <a:r>
              <a:rPr lang="en-US" sz="3999">
                <a:solidFill>
                  <a:srgbClr val="000000"/>
                </a:solidFill>
                <a:latin typeface="Times New Roman"/>
                <a:ea typeface="Times New Roman"/>
                <a:cs typeface="Times New Roman"/>
                <a:sym typeface="Times New Roman"/>
              </a:rPr>
              <a:t>      Concept use is :</a:t>
            </a:r>
          </a:p>
          <a:p>
            <a:pPr algn="l" marL="863598" indent="-431799" lvl="1">
              <a:lnSpc>
                <a:spcPts val="5199"/>
              </a:lnSpc>
              <a:buFont typeface="Arial"/>
              <a:buChar char="•"/>
            </a:pPr>
            <a:r>
              <a:rPr lang="en-US" sz="3999">
                <a:solidFill>
                  <a:srgbClr val="000000"/>
                </a:solidFill>
                <a:latin typeface="Times New Roman Bold"/>
                <a:ea typeface="Times New Roman Bold"/>
                <a:cs typeface="Times New Roman Bold"/>
                <a:sym typeface="Times New Roman Bold"/>
              </a:rPr>
              <a:t>SRCNN</a:t>
            </a:r>
            <a:r>
              <a:rPr lang="en-US" sz="3999">
                <a:solidFill>
                  <a:srgbClr val="000000"/>
                </a:solidFill>
                <a:latin typeface="Times New Roman"/>
                <a:ea typeface="Times New Roman"/>
                <a:cs typeface="Times New Roman"/>
                <a:sym typeface="Times New Roman"/>
              </a:rPr>
              <a:t>- It stands for Super-Resolution Convolutional Neural Network. It is a deep learning model specifically designed for the task of single-image </a:t>
            </a:r>
          </a:p>
        </p:txBody>
      </p:sp>
      <p:sp>
        <p:nvSpPr>
          <p:cNvPr name="Freeform 9" id="9"/>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9655" y="-303255"/>
            <a:ext cx="18587310" cy="2429078"/>
            <a:chOff x="0" y="0"/>
            <a:chExt cx="4895423" cy="639757"/>
          </a:xfrm>
        </p:grpSpPr>
        <p:sp>
          <p:nvSpPr>
            <p:cNvPr name="Freeform 3" id="3"/>
            <p:cNvSpPr/>
            <p:nvPr/>
          </p:nvSpPr>
          <p:spPr>
            <a:xfrm flipH="false" flipV="false" rot="0">
              <a:off x="0" y="0"/>
              <a:ext cx="4895423" cy="639757"/>
            </a:xfrm>
            <a:custGeom>
              <a:avLst/>
              <a:gdLst/>
              <a:ahLst/>
              <a:cxnLst/>
              <a:rect r="r" b="b" t="t" l="l"/>
              <a:pathLst>
                <a:path h="639757" w="4895423">
                  <a:moveTo>
                    <a:pt x="0" y="0"/>
                  </a:moveTo>
                  <a:lnTo>
                    <a:pt x="4895423" y="0"/>
                  </a:lnTo>
                  <a:lnTo>
                    <a:pt x="4895423" y="639757"/>
                  </a:lnTo>
                  <a:lnTo>
                    <a:pt x="0" y="639757"/>
                  </a:lnTo>
                  <a:close/>
                </a:path>
              </a:pathLst>
            </a:custGeom>
            <a:solidFill>
              <a:srgbClr val="000000"/>
            </a:solidFill>
          </p:spPr>
        </p:sp>
        <p:sp>
          <p:nvSpPr>
            <p:cNvPr name="TextBox 4" id="4"/>
            <p:cNvSpPr txBox="true"/>
            <p:nvPr/>
          </p:nvSpPr>
          <p:spPr>
            <a:xfrm>
              <a:off x="0" y="-47625"/>
              <a:ext cx="4895423" cy="687382"/>
            </a:xfrm>
            <a:prstGeom prst="rect">
              <a:avLst/>
            </a:prstGeom>
          </p:spPr>
          <p:txBody>
            <a:bodyPr anchor="ctr" rtlCol="false" tIns="50800" lIns="50800" bIns="50800" rIns="50800"/>
            <a:lstStyle/>
            <a:p>
              <a:pPr algn="ctr">
                <a:lnSpc>
                  <a:spcPts val="2880"/>
                </a:lnSpc>
              </a:pPr>
            </a:p>
          </p:txBody>
        </p:sp>
      </p:grpSp>
      <p:grpSp>
        <p:nvGrpSpPr>
          <p:cNvPr name="Group 5" id="5"/>
          <p:cNvGrpSpPr/>
          <p:nvPr/>
        </p:nvGrpSpPr>
        <p:grpSpPr>
          <a:xfrm rot="0">
            <a:off x="761118" y="2447435"/>
            <a:ext cx="16911616" cy="7293801"/>
            <a:chOff x="0" y="0"/>
            <a:chExt cx="4156642" cy="1792716"/>
          </a:xfrm>
        </p:grpSpPr>
        <p:sp>
          <p:nvSpPr>
            <p:cNvPr name="Freeform 6" id="6"/>
            <p:cNvSpPr/>
            <p:nvPr/>
          </p:nvSpPr>
          <p:spPr>
            <a:xfrm flipH="false" flipV="false" rot="0">
              <a:off x="0" y="0"/>
              <a:ext cx="4156642" cy="1792716"/>
            </a:xfrm>
            <a:custGeom>
              <a:avLst/>
              <a:gdLst/>
              <a:ahLst/>
              <a:cxnLst/>
              <a:rect r="r" b="b" t="t" l="l"/>
              <a:pathLst>
                <a:path h="1792716" w="4156642">
                  <a:moveTo>
                    <a:pt x="0" y="0"/>
                  </a:moveTo>
                  <a:lnTo>
                    <a:pt x="4156642" y="0"/>
                  </a:lnTo>
                  <a:lnTo>
                    <a:pt x="4156642" y="1792716"/>
                  </a:lnTo>
                  <a:lnTo>
                    <a:pt x="0" y="1792716"/>
                  </a:lnTo>
                  <a:close/>
                </a:path>
              </a:pathLst>
            </a:custGeom>
            <a:solidFill>
              <a:srgbClr val="97CDC4"/>
            </a:solidFill>
            <a:ln cap="sq">
              <a:noFill/>
              <a:prstDash val="solid"/>
              <a:miter/>
            </a:ln>
          </p:spPr>
        </p:sp>
        <p:sp>
          <p:nvSpPr>
            <p:cNvPr name="TextBox 7" id="7"/>
            <p:cNvSpPr txBox="true"/>
            <p:nvPr/>
          </p:nvSpPr>
          <p:spPr>
            <a:xfrm>
              <a:off x="0" y="-47625"/>
              <a:ext cx="4156642" cy="1840341"/>
            </a:xfrm>
            <a:prstGeom prst="rect">
              <a:avLst/>
            </a:prstGeom>
          </p:spPr>
          <p:txBody>
            <a:bodyPr anchor="ctr" rtlCol="false" tIns="50800" lIns="50800" bIns="50800" rIns="50800"/>
            <a:lstStyle/>
            <a:p>
              <a:pPr algn="ctr">
                <a:lnSpc>
                  <a:spcPts val="2880"/>
                </a:lnSpc>
              </a:pPr>
            </a:p>
          </p:txBody>
        </p:sp>
      </p:grpSp>
      <p:sp>
        <p:nvSpPr>
          <p:cNvPr name="TextBox 8" id="8"/>
          <p:cNvSpPr txBox="true"/>
          <p:nvPr/>
        </p:nvSpPr>
        <p:spPr>
          <a:xfrm rot="0">
            <a:off x="463805" y="2153205"/>
            <a:ext cx="17208929" cy="8607425"/>
          </a:xfrm>
          <a:prstGeom prst="rect">
            <a:avLst/>
          </a:prstGeom>
        </p:spPr>
        <p:txBody>
          <a:bodyPr anchor="t" rtlCol="false" tIns="0" lIns="0" bIns="0" rIns="0">
            <a:spAutoFit/>
          </a:bodyPr>
          <a:lstStyle/>
          <a:p>
            <a:pPr algn="l">
              <a:lnSpc>
                <a:spcPts val="5199"/>
              </a:lnSpc>
            </a:pPr>
          </a:p>
          <a:p>
            <a:pPr algn="l" marL="863598" indent="-431799" lvl="1">
              <a:lnSpc>
                <a:spcPts val="5199"/>
              </a:lnSpc>
              <a:buFont typeface="Arial"/>
              <a:buChar char="•"/>
            </a:pPr>
            <a:r>
              <a:rPr lang="en-US" sz="3999">
                <a:solidFill>
                  <a:srgbClr val="000000"/>
                </a:solidFill>
                <a:latin typeface="Times New Roman"/>
                <a:ea typeface="Times New Roman"/>
                <a:cs typeface="Times New Roman"/>
                <a:sym typeface="Times New Roman"/>
              </a:rPr>
              <a:t>super-resolution, which aims to enhance the resolution and quality of low-resolution images.</a:t>
            </a:r>
          </a:p>
          <a:p>
            <a:pPr algn="l">
              <a:lnSpc>
                <a:spcPts val="5199"/>
              </a:lnSpc>
            </a:pPr>
            <a:r>
              <a:rPr lang="en-US" sz="3999">
                <a:solidFill>
                  <a:srgbClr val="000000"/>
                </a:solidFill>
                <a:latin typeface="Times New Roman Bold"/>
                <a:ea typeface="Times New Roman Bold"/>
                <a:cs typeface="Times New Roman Bold"/>
                <a:sym typeface="Times New Roman Bold"/>
              </a:rPr>
              <a:t> </a:t>
            </a:r>
          </a:p>
          <a:p>
            <a:pPr algn="l">
              <a:lnSpc>
                <a:spcPts val="5199"/>
              </a:lnSpc>
            </a:pPr>
            <a:r>
              <a:rPr lang="en-US" sz="3999">
                <a:solidFill>
                  <a:srgbClr val="000000"/>
                </a:solidFill>
                <a:latin typeface="Times New Roman Bold"/>
                <a:ea typeface="Times New Roman Bold"/>
                <a:cs typeface="Times New Roman Bold"/>
                <a:sym typeface="Times New Roman Bold"/>
              </a:rPr>
              <a:t>      </a:t>
            </a:r>
            <a:r>
              <a:rPr lang="en-US" sz="3999">
                <a:solidFill>
                  <a:srgbClr val="000000"/>
                </a:solidFill>
                <a:latin typeface="Times New Roman Bold"/>
                <a:ea typeface="Times New Roman Bold"/>
                <a:cs typeface="Times New Roman Bold"/>
                <a:sym typeface="Times New Roman Bold"/>
              </a:rPr>
              <a:t> We also saw the concept of :-</a:t>
            </a:r>
          </a:p>
          <a:p>
            <a:pPr algn="l" marL="863598" indent="-431799" lvl="1">
              <a:lnSpc>
                <a:spcPts val="5199"/>
              </a:lnSpc>
              <a:buFont typeface="Arial"/>
              <a:buChar char="•"/>
            </a:pPr>
            <a:r>
              <a:rPr lang="en-US" sz="3999">
                <a:solidFill>
                  <a:srgbClr val="000000"/>
                </a:solidFill>
                <a:latin typeface="Times New Roman Bold"/>
                <a:ea typeface="Times New Roman Bold"/>
                <a:cs typeface="Times New Roman Bold"/>
                <a:sym typeface="Times New Roman Bold"/>
              </a:rPr>
              <a:t>Convolutional neural networks (CNNs) - CNNs are used for image </a:t>
            </a:r>
            <a:r>
              <a:rPr lang="en-US" sz="3999">
                <a:solidFill>
                  <a:srgbClr val="000000"/>
                </a:solidFill>
                <a:latin typeface="Times New Roman"/>
                <a:ea typeface="Times New Roman"/>
                <a:cs typeface="Times New Roman"/>
                <a:sym typeface="Times New Roman"/>
              </a:rPr>
              <a:t>recognition and processing. They are particularly good at identifying objects in images, even when those objects are partially obscured or distorted.</a:t>
            </a:r>
          </a:p>
          <a:p>
            <a:pPr algn="l">
              <a:lnSpc>
                <a:spcPts val="5199"/>
              </a:lnSpc>
            </a:pPr>
          </a:p>
          <a:p>
            <a:pPr algn="l">
              <a:lnSpc>
                <a:spcPts val="5199"/>
              </a:lnSpc>
            </a:pPr>
          </a:p>
          <a:p>
            <a:pPr algn="l">
              <a:lnSpc>
                <a:spcPts val="5199"/>
              </a:lnSpc>
            </a:pPr>
            <a:r>
              <a:rPr lang="en-US" sz="3999">
                <a:solidFill>
                  <a:srgbClr val="000000"/>
                </a:solidFill>
                <a:latin typeface="Times New Roman"/>
                <a:ea typeface="Times New Roman"/>
                <a:cs typeface="Times New Roman"/>
                <a:sym typeface="Times New Roman"/>
              </a:rPr>
              <a:t>     </a:t>
            </a:r>
          </a:p>
          <a:p>
            <a:pPr algn="l">
              <a:lnSpc>
                <a:spcPts val="5199"/>
              </a:lnSpc>
            </a:pPr>
            <a:r>
              <a:rPr lang="en-US" sz="3999">
                <a:solidFill>
                  <a:srgbClr val="000000"/>
                </a:solidFill>
                <a:latin typeface="Times New Roman"/>
                <a:ea typeface="Times New Roman"/>
                <a:cs typeface="Times New Roman"/>
                <a:sym typeface="Times New Roman"/>
              </a:rPr>
              <a:t>     </a:t>
            </a:r>
          </a:p>
        </p:txBody>
      </p:sp>
      <p:sp>
        <p:nvSpPr>
          <p:cNvPr name="Freeform 9" id="9"/>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334710" y="0"/>
            <a:ext cx="13486456" cy="10287000"/>
            <a:chOff x="0" y="0"/>
            <a:chExt cx="3551988" cy="2709333"/>
          </a:xfrm>
        </p:grpSpPr>
        <p:sp>
          <p:nvSpPr>
            <p:cNvPr name="Freeform 3" id="3"/>
            <p:cNvSpPr/>
            <p:nvPr/>
          </p:nvSpPr>
          <p:spPr>
            <a:xfrm flipH="false" flipV="false" rot="0">
              <a:off x="0" y="0"/>
              <a:ext cx="3551988" cy="2709333"/>
            </a:xfrm>
            <a:custGeom>
              <a:avLst/>
              <a:gdLst/>
              <a:ahLst/>
              <a:cxnLst/>
              <a:rect r="r" b="b" t="t" l="l"/>
              <a:pathLst>
                <a:path h="2709333" w="3551988">
                  <a:moveTo>
                    <a:pt x="0" y="0"/>
                  </a:moveTo>
                  <a:lnTo>
                    <a:pt x="3551988" y="0"/>
                  </a:lnTo>
                  <a:lnTo>
                    <a:pt x="3551988" y="2709333"/>
                  </a:lnTo>
                  <a:lnTo>
                    <a:pt x="0" y="2709333"/>
                  </a:lnTo>
                  <a:close/>
                </a:path>
              </a:pathLst>
            </a:custGeom>
            <a:solidFill>
              <a:srgbClr val="000000"/>
            </a:solidFill>
          </p:spPr>
        </p:sp>
        <p:sp>
          <p:nvSpPr>
            <p:cNvPr name="TextBox 4" id="4"/>
            <p:cNvSpPr txBox="true"/>
            <p:nvPr/>
          </p:nvSpPr>
          <p:spPr>
            <a:xfrm>
              <a:off x="0" y="-47625"/>
              <a:ext cx="3551988" cy="2756958"/>
            </a:xfrm>
            <a:prstGeom prst="rect">
              <a:avLst/>
            </a:prstGeom>
          </p:spPr>
          <p:txBody>
            <a:bodyPr anchor="ctr" rtlCol="false" tIns="50800" lIns="50800" bIns="50800" rIns="50800"/>
            <a:lstStyle/>
            <a:p>
              <a:pPr algn="ctr">
                <a:lnSpc>
                  <a:spcPts val="2880"/>
                </a:lnSpc>
              </a:pPr>
            </a:p>
          </p:txBody>
        </p:sp>
      </p:grpSp>
      <p:sp>
        <p:nvSpPr>
          <p:cNvPr name="TextBox 5" id="5"/>
          <p:cNvSpPr txBox="true"/>
          <p:nvPr/>
        </p:nvSpPr>
        <p:spPr>
          <a:xfrm rot="0">
            <a:off x="2629872" y="1877743"/>
            <a:ext cx="12896131" cy="7662007"/>
          </a:xfrm>
          <a:prstGeom prst="rect">
            <a:avLst/>
          </a:prstGeom>
        </p:spPr>
        <p:txBody>
          <a:bodyPr anchor="t" rtlCol="false" tIns="0" lIns="0" bIns="0" rIns="0">
            <a:spAutoFit/>
          </a:bodyPr>
          <a:lstStyle/>
          <a:p>
            <a:pPr algn="ctr">
              <a:lnSpc>
                <a:spcPts val="5470"/>
              </a:lnSpc>
              <a:spcBef>
                <a:spcPct val="0"/>
              </a:spcBef>
            </a:pPr>
            <a:r>
              <a:rPr lang="en-US" sz="4558">
                <a:solidFill>
                  <a:srgbClr val="FFFFFF"/>
                </a:solidFill>
                <a:latin typeface="Times New Roman"/>
                <a:ea typeface="Times New Roman"/>
                <a:cs typeface="Times New Roman"/>
                <a:sym typeface="Times New Roman"/>
              </a:rPr>
              <a:t>This project gives an idea of image processing, where we find an image pixelated or not, and if it is pixelated, we correct it by using deep learning models. In this project, we've explored robust methods of deep learning models like CNN and SRCNN that are especially used for enhancing images. underscore the efficacy of these approaches in enhancing the images, removing the blurriness of the image, de-pixelating the image, and paving the way for applications in diverse fields with promising avenues for future advancements. </a:t>
            </a:r>
          </a:p>
        </p:txBody>
      </p:sp>
      <p:sp>
        <p:nvSpPr>
          <p:cNvPr name="AutoShape 6" id="6"/>
          <p:cNvSpPr/>
          <p:nvPr/>
        </p:nvSpPr>
        <p:spPr>
          <a:xfrm>
            <a:off x="5983885" y="1639618"/>
            <a:ext cx="6188106" cy="19050"/>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Freeform 8" id="8"/>
          <p:cNvSpPr/>
          <p:nvPr/>
        </p:nvSpPr>
        <p:spPr>
          <a:xfrm flipH="false" flipV="false" rot="-10800000">
            <a:off x="0" y="-63450"/>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TextBox 9" id="9"/>
          <p:cNvSpPr txBox="true"/>
          <p:nvPr/>
        </p:nvSpPr>
        <p:spPr>
          <a:xfrm rot="0">
            <a:off x="3016729" y="715693"/>
            <a:ext cx="12254542" cy="962025"/>
          </a:xfrm>
          <a:prstGeom prst="rect">
            <a:avLst/>
          </a:prstGeom>
        </p:spPr>
        <p:txBody>
          <a:bodyPr anchor="t" rtlCol="false" tIns="0" lIns="0" bIns="0" rIns="0">
            <a:spAutoFit/>
          </a:bodyPr>
          <a:lstStyle/>
          <a:p>
            <a:pPr algn="ctr" marL="0" indent="0" lvl="0">
              <a:lnSpc>
                <a:spcPts val="7439"/>
              </a:lnSpc>
              <a:spcBef>
                <a:spcPct val="0"/>
              </a:spcBef>
            </a:pPr>
            <a:r>
              <a:rPr lang="en-US" sz="6199">
                <a:solidFill>
                  <a:srgbClr val="FFFFFF"/>
                </a:solidFill>
                <a:latin typeface="Catamaran Heavy"/>
                <a:ea typeface="Catamaran Heavy"/>
                <a:cs typeface="Catamaran Heavy"/>
                <a:sym typeface="Catamaran Heavy"/>
              </a:rPr>
              <a:t>CONCLUSION</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0D0904"/>
        </a:solidFill>
      </p:bgPr>
    </p:bg>
    <p:spTree>
      <p:nvGrpSpPr>
        <p:cNvPr id="1" name=""/>
        <p:cNvGrpSpPr/>
        <p:nvPr/>
      </p:nvGrpSpPr>
      <p:grpSpPr>
        <a:xfrm>
          <a:off x="0" y="0"/>
          <a:ext cx="0" cy="0"/>
          <a:chOff x="0" y="0"/>
          <a:chExt cx="0" cy="0"/>
        </a:xfrm>
      </p:grpSpPr>
      <p:sp>
        <p:nvSpPr>
          <p:cNvPr name="TextBox 2" id="2"/>
          <p:cNvSpPr txBox="true"/>
          <p:nvPr/>
        </p:nvSpPr>
        <p:spPr>
          <a:xfrm rot="0">
            <a:off x="1028700" y="4762500"/>
            <a:ext cx="9701319" cy="1590683"/>
          </a:xfrm>
          <a:prstGeom prst="rect">
            <a:avLst/>
          </a:prstGeom>
        </p:spPr>
        <p:txBody>
          <a:bodyPr anchor="t" rtlCol="false" tIns="0" lIns="0" bIns="0" rIns="0">
            <a:spAutoFit/>
          </a:bodyPr>
          <a:lstStyle/>
          <a:p>
            <a:pPr algn="l" marL="0" indent="0" lvl="0">
              <a:lnSpc>
                <a:spcPts val="11999"/>
              </a:lnSpc>
              <a:spcBef>
                <a:spcPct val="0"/>
              </a:spcBef>
            </a:pPr>
            <a:r>
              <a:rPr lang="en-US" sz="7999">
                <a:solidFill>
                  <a:srgbClr val="E18A6A"/>
                </a:solidFill>
                <a:latin typeface="Times New Roman Bold"/>
                <a:ea typeface="Times New Roman Bold"/>
                <a:cs typeface="Times New Roman Bold"/>
                <a:sym typeface="Times New Roman Bold"/>
              </a:rPr>
              <a:t>THANK YOU !</a:t>
            </a:r>
          </a:p>
        </p:txBody>
      </p:sp>
      <p:sp>
        <p:nvSpPr>
          <p:cNvPr name="TextBox 3" id="3"/>
          <p:cNvSpPr txBox="true"/>
          <p:nvPr/>
        </p:nvSpPr>
        <p:spPr>
          <a:xfrm rot="0">
            <a:off x="1028700" y="3238843"/>
            <a:ext cx="10990633" cy="1640036"/>
          </a:xfrm>
          <a:prstGeom prst="rect">
            <a:avLst/>
          </a:prstGeom>
        </p:spPr>
        <p:txBody>
          <a:bodyPr anchor="t" rtlCol="false" tIns="0" lIns="0" bIns="0" rIns="0">
            <a:spAutoFit/>
          </a:bodyPr>
          <a:lstStyle/>
          <a:p>
            <a:pPr algn="l" marL="0" indent="0" lvl="0">
              <a:lnSpc>
                <a:spcPts val="12714"/>
              </a:lnSpc>
              <a:spcBef>
                <a:spcPct val="0"/>
              </a:spcBef>
            </a:pPr>
            <a:r>
              <a:rPr lang="en-US" sz="10595">
                <a:solidFill>
                  <a:srgbClr val="FFFFFF"/>
                </a:solidFill>
                <a:latin typeface="Catamaran Heavy"/>
                <a:ea typeface="Catamaran Heavy"/>
                <a:cs typeface="Catamaran Heavy"/>
                <a:sym typeface="Catamaran Heavy"/>
              </a:rPr>
              <a:t>THATS A WRAP! </a:t>
            </a:r>
          </a:p>
        </p:txBody>
      </p:sp>
      <p:grpSp>
        <p:nvGrpSpPr>
          <p:cNvPr name="Group 4" id="4"/>
          <p:cNvGrpSpPr>
            <a:grpSpLocks noChangeAspect="true"/>
          </p:cNvGrpSpPr>
          <p:nvPr/>
        </p:nvGrpSpPr>
        <p:grpSpPr>
          <a:xfrm rot="2409328">
            <a:off x="14609926" y="2122793"/>
            <a:ext cx="3622265" cy="4208021"/>
            <a:chOff x="0" y="0"/>
            <a:chExt cx="5466080" cy="6350000"/>
          </a:xfrm>
        </p:grpSpPr>
        <p:sp>
          <p:nvSpPr>
            <p:cNvPr name="Freeform 5" id="5"/>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6" id="6"/>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2"/>
              <a:stretch>
                <a:fillRect l="-28048" t="0" r="-28048" b="0"/>
              </a:stretch>
            </a:blipFill>
          </p:spPr>
        </p:sp>
        <p:sp>
          <p:nvSpPr>
            <p:cNvPr name="Freeform 7" id="7"/>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8" id="8"/>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9" id="9"/>
          <p:cNvGrpSpPr>
            <a:grpSpLocks noChangeAspect="true"/>
          </p:cNvGrpSpPr>
          <p:nvPr/>
        </p:nvGrpSpPr>
        <p:grpSpPr>
          <a:xfrm rot="2108981">
            <a:off x="5309538" y="-2555067"/>
            <a:ext cx="3451866" cy="4010067"/>
            <a:chOff x="0" y="0"/>
            <a:chExt cx="5466080" cy="6350000"/>
          </a:xfrm>
        </p:grpSpPr>
        <p:sp>
          <p:nvSpPr>
            <p:cNvPr name="Freeform 10" id="10"/>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11" id="11"/>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3"/>
              <a:stretch>
                <a:fillRect l="-22045" t="0" r="-22045" b="0"/>
              </a:stretch>
            </a:blipFill>
          </p:spPr>
        </p:sp>
        <p:sp>
          <p:nvSpPr>
            <p:cNvPr name="Freeform 12" id="12"/>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13" id="13"/>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14" id="14"/>
          <p:cNvGrpSpPr>
            <a:grpSpLocks noChangeAspect="true"/>
          </p:cNvGrpSpPr>
          <p:nvPr/>
        </p:nvGrpSpPr>
        <p:grpSpPr>
          <a:xfrm rot="-1521433">
            <a:off x="10293400" y="-1918620"/>
            <a:ext cx="3451866" cy="4010067"/>
            <a:chOff x="0" y="0"/>
            <a:chExt cx="5466080" cy="6350000"/>
          </a:xfrm>
        </p:grpSpPr>
        <p:sp>
          <p:nvSpPr>
            <p:cNvPr name="Freeform 15" id="15"/>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16" id="16"/>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4"/>
              <a:stretch>
                <a:fillRect l="-21641" t="0" r="-21641" b="0"/>
              </a:stretch>
            </a:blipFill>
          </p:spPr>
        </p:sp>
        <p:sp>
          <p:nvSpPr>
            <p:cNvPr name="Freeform 17" id="17"/>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18" id="18"/>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19" id="19"/>
          <p:cNvGrpSpPr>
            <a:grpSpLocks noChangeAspect="true"/>
          </p:cNvGrpSpPr>
          <p:nvPr/>
        </p:nvGrpSpPr>
        <p:grpSpPr>
          <a:xfrm rot="-1502715">
            <a:off x="11008554" y="6713389"/>
            <a:ext cx="3622265" cy="4208021"/>
            <a:chOff x="0" y="0"/>
            <a:chExt cx="5466080" cy="6350000"/>
          </a:xfrm>
        </p:grpSpPr>
        <p:sp>
          <p:nvSpPr>
            <p:cNvPr name="Freeform 20" id="20"/>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21" id="21"/>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5"/>
              <a:stretch>
                <a:fillRect l="-22589" t="0" r="-22589" b="0"/>
              </a:stretch>
            </a:blipFill>
          </p:spPr>
        </p:sp>
        <p:sp>
          <p:nvSpPr>
            <p:cNvPr name="Freeform 22" id="22"/>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23" id="23"/>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24" id="24"/>
          <p:cNvGrpSpPr>
            <a:grpSpLocks noChangeAspect="true"/>
          </p:cNvGrpSpPr>
          <p:nvPr/>
        </p:nvGrpSpPr>
        <p:grpSpPr>
          <a:xfrm rot="1325989">
            <a:off x="16187497" y="7702923"/>
            <a:ext cx="3451866" cy="4010067"/>
            <a:chOff x="0" y="0"/>
            <a:chExt cx="5466080" cy="6350000"/>
          </a:xfrm>
        </p:grpSpPr>
        <p:sp>
          <p:nvSpPr>
            <p:cNvPr name="Freeform 25" id="25"/>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26" id="26"/>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6"/>
              <a:stretch>
                <a:fillRect l="-22045" t="0" r="-22045" b="0"/>
              </a:stretch>
            </a:blipFill>
          </p:spPr>
        </p:sp>
        <p:sp>
          <p:nvSpPr>
            <p:cNvPr name="Freeform 27" id="27"/>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28" id="28"/>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29" id="29"/>
          <p:cNvGrpSpPr>
            <a:grpSpLocks noChangeAspect="true"/>
          </p:cNvGrpSpPr>
          <p:nvPr/>
        </p:nvGrpSpPr>
        <p:grpSpPr>
          <a:xfrm rot="-1502715">
            <a:off x="15924224" y="-3524195"/>
            <a:ext cx="3622265" cy="4208021"/>
            <a:chOff x="0" y="0"/>
            <a:chExt cx="5466080" cy="6350000"/>
          </a:xfrm>
        </p:grpSpPr>
        <p:sp>
          <p:nvSpPr>
            <p:cNvPr name="Freeform 30" id="30"/>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31" id="31"/>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7"/>
              <a:stretch>
                <a:fillRect l="-22045" t="0" r="-22045" b="0"/>
              </a:stretch>
            </a:blipFill>
          </p:spPr>
        </p:sp>
        <p:sp>
          <p:nvSpPr>
            <p:cNvPr name="Freeform 32" id="32"/>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33" id="33"/>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34" id="34"/>
          <p:cNvGrpSpPr>
            <a:grpSpLocks noChangeAspect="true"/>
          </p:cNvGrpSpPr>
          <p:nvPr/>
        </p:nvGrpSpPr>
        <p:grpSpPr>
          <a:xfrm rot="-1462760">
            <a:off x="-782432" y="-2017597"/>
            <a:ext cx="3622265" cy="4208021"/>
            <a:chOff x="0" y="0"/>
            <a:chExt cx="5466080" cy="6350000"/>
          </a:xfrm>
        </p:grpSpPr>
        <p:sp>
          <p:nvSpPr>
            <p:cNvPr name="Freeform 35" id="35"/>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36" id="36"/>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8"/>
              <a:stretch>
                <a:fillRect l="-22045" t="0" r="-22045" b="0"/>
              </a:stretch>
            </a:blipFill>
          </p:spPr>
        </p:sp>
        <p:sp>
          <p:nvSpPr>
            <p:cNvPr name="Freeform 37" id="37"/>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38" id="38"/>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39" id="39"/>
          <p:cNvGrpSpPr>
            <a:grpSpLocks noChangeAspect="true"/>
          </p:cNvGrpSpPr>
          <p:nvPr/>
        </p:nvGrpSpPr>
        <p:grpSpPr>
          <a:xfrm rot="2242808">
            <a:off x="5551758" y="9386282"/>
            <a:ext cx="3622265" cy="4208021"/>
            <a:chOff x="0" y="0"/>
            <a:chExt cx="5466080" cy="6350000"/>
          </a:xfrm>
        </p:grpSpPr>
        <p:sp>
          <p:nvSpPr>
            <p:cNvPr name="Freeform 40" id="40"/>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41" id="41"/>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9"/>
              <a:stretch>
                <a:fillRect l="-22045" t="0" r="-22045" b="0"/>
              </a:stretch>
            </a:blipFill>
          </p:spPr>
        </p:sp>
        <p:sp>
          <p:nvSpPr>
            <p:cNvPr name="Freeform 42" id="42"/>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43" id="43"/>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grpSp>
        <p:nvGrpSpPr>
          <p:cNvPr name="Group 44" id="44"/>
          <p:cNvGrpSpPr>
            <a:grpSpLocks noChangeAspect="true"/>
          </p:cNvGrpSpPr>
          <p:nvPr/>
        </p:nvGrpSpPr>
        <p:grpSpPr>
          <a:xfrm rot="-1462760">
            <a:off x="-2848693" y="8182989"/>
            <a:ext cx="3622265" cy="4208021"/>
            <a:chOff x="0" y="0"/>
            <a:chExt cx="5466080" cy="6350000"/>
          </a:xfrm>
        </p:grpSpPr>
        <p:sp>
          <p:nvSpPr>
            <p:cNvPr name="Freeform 45" id="45"/>
            <p:cNvSpPr/>
            <p:nvPr/>
          </p:nvSpPr>
          <p:spPr>
            <a:xfrm flipH="false" flipV="false" rot="0">
              <a:off x="0" y="0"/>
              <a:ext cx="5439410" cy="6348730"/>
            </a:xfrm>
            <a:custGeom>
              <a:avLst/>
              <a:gdLst/>
              <a:ahLst/>
              <a:cxnLst/>
              <a:rect r="r" b="b" t="t" l="l"/>
              <a:pathLst>
                <a:path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p:spPr>
        </p:sp>
        <p:sp>
          <p:nvSpPr>
            <p:cNvPr name="Freeform 46" id="46"/>
            <p:cNvSpPr/>
            <p:nvPr/>
          </p:nvSpPr>
          <p:spPr>
            <a:xfrm flipH="false" flipV="false" rot="0">
              <a:off x="247650" y="294640"/>
              <a:ext cx="4889500" cy="4693920"/>
            </a:xfrm>
            <a:custGeom>
              <a:avLst/>
              <a:gdLst/>
              <a:ahLst/>
              <a:cxnLst/>
              <a:rect r="r" b="b" t="t" l="l"/>
              <a:pathLst>
                <a:path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a:blip r:embed="rId10"/>
              <a:stretch>
                <a:fillRect l="-22045" t="0" r="-22045" b="0"/>
              </a:stretch>
            </a:blipFill>
          </p:spPr>
        </p:sp>
        <p:sp>
          <p:nvSpPr>
            <p:cNvPr name="Freeform 47" id="47"/>
            <p:cNvSpPr/>
            <p:nvPr/>
          </p:nvSpPr>
          <p:spPr>
            <a:xfrm flipH="false" flipV="false" rot="0">
              <a:off x="1270" y="6350"/>
              <a:ext cx="5457190" cy="6342380"/>
            </a:xfrm>
            <a:custGeom>
              <a:avLst/>
              <a:gdLst/>
              <a:ahLst/>
              <a:cxnLst/>
              <a:rect r="r" b="b" t="t" l="l"/>
              <a:pathLst>
                <a:path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p:spPr>
        </p:sp>
        <p:sp>
          <p:nvSpPr>
            <p:cNvPr name="Freeform 48" id="48"/>
            <p:cNvSpPr/>
            <p:nvPr/>
          </p:nvSpPr>
          <p:spPr>
            <a:xfrm flipH="false" flipV="false" rot="0">
              <a:off x="7620" y="0"/>
              <a:ext cx="5458460" cy="6344920"/>
            </a:xfrm>
            <a:custGeom>
              <a:avLst/>
              <a:gdLst/>
              <a:ahLst/>
              <a:cxnLst/>
              <a:rect r="r" b="b" t="t" l="l"/>
              <a:pathLst>
                <a:path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p:spPr>
        </p:sp>
      </p:grpSp>
      <p:sp>
        <p:nvSpPr>
          <p:cNvPr name="TextBox 49" id="49"/>
          <p:cNvSpPr txBox="true"/>
          <p:nvPr/>
        </p:nvSpPr>
        <p:spPr>
          <a:xfrm rot="0">
            <a:off x="1256577" y="6593253"/>
            <a:ext cx="8546748" cy="3952871"/>
          </a:xfrm>
          <a:prstGeom prst="rect">
            <a:avLst/>
          </a:prstGeom>
        </p:spPr>
        <p:txBody>
          <a:bodyPr anchor="t" rtlCol="false" tIns="0" lIns="0" bIns="0" rIns="0">
            <a:spAutoFit/>
          </a:bodyPr>
          <a:lstStyle/>
          <a:p>
            <a:pPr algn="l">
              <a:lnSpc>
                <a:spcPts val="7965"/>
              </a:lnSpc>
            </a:pPr>
            <a:r>
              <a:rPr lang="en-US" sz="5310">
                <a:solidFill>
                  <a:srgbClr val="F2F1EB"/>
                </a:solidFill>
                <a:latin typeface="Sukar Bold"/>
                <a:ea typeface="Sukar Bold"/>
                <a:cs typeface="Sukar Bold"/>
                <a:sym typeface="Sukar Bold"/>
              </a:rPr>
              <a:t>Presented by - Prerita Saini</a:t>
            </a:r>
          </a:p>
          <a:p>
            <a:pPr algn="l">
              <a:lnSpc>
                <a:spcPts val="7965"/>
              </a:lnSpc>
            </a:pPr>
            <a:r>
              <a:rPr lang="en-US" sz="5310">
                <a:solidFill>
                  <a:srgbClr val="F2F1EB"/>
                </a:solidFill>
                <a:latin typeface="Sukar Bold"/>
                <a:ea typeface="Sukar Bold"/>
                <a:cs typeface="Sukar Bold"/>
                <a:sym typeface="Sukar Bold"/>
              </a:rPr>
              <a:t>B.tech Honours (CS)</a:t>
            </a:r>
          </a:p>
          <a:p>
            <a:pPr algn="l">
              <a:lnSpc>
                <a:spcPts val="7965"/>
              </a:lnSpc>
            </a:pPr>
            <a:r>
              <a:rPr lang="en-US" sz="5310">
                <a:solidFill>
                  <a:srgbClr val="F2F1EB"/>
                </a:solidFill>
                <a:latin typeface="Sukar Bold"/>
                <a:ea typeface="Sukar Bold"/>
                <a:cs typeface="Sukar Bold"/>
                <a:sym typeface="Sukar Bold"/>
              </a:rPr>
              <a:t>GLA UNIVERSITY</a:t>
            </a:r>
          </a:p>
          <a:p>
            <a:pPr algn="l" marL="0" indent="0" lvl="0">
              <a:lnSpc>
                <a:spcPts val="7965"/>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13141" y="-1341480"/>
            <a:ext cx="18999634" cy="3902676"/>
            <a:chOff x="0" y="0"/>
            <a:chExt cx="5004019" cy="1027865"/>
          </a:xfrm>
        </p:grpSpPr>
        <p:sp>
          <p:nvSpPr>
            <p:cNvPr name="Freeform 3" id="3"/>
            <p:cNvSpPr/>
            <p:nvPr/>
          </p:nvSpPr>
          <p:spPr>
            <a:xfrm flipH="false" flipV="false" rot="0">
              <a:off x="0" y="0"/>
              <a:ext cx="5004019" cy="1027865"/>
            </a:xfrm>
            <a:custGeom>
              <a:avLst/>
              <a:gdLst/>
              <a:ahLst/>
              <a:cxnLst/>
              <a:rect r="r" b="b" t="t" l="l"/>
              <a:pathLst>
                <a:path h="1027865" w="5004019">
                  <a:moveTo>
                    <a:pt x="0" y="0"/>
                  </a:moveTo>
                  <a:lnTo>
                    <a:pt x="5004019" y="0"/>
                  </a:lnTo>
                  <a:lnTo>
                    <a:pt x="5004019" y="1027865"/>
                  </a:lnTo>
                  <a:lnTo>
                    <a:pt x="0" y="1027865"/>
                  </a:lnTo>
                  <a:close/>
                </a:path>
              </a:pathLst>
            </a:custGeom>
            <a:solidFill>
              <a:srgbClr val="000000"/>
            </a:solidFill>
          </p:spPr>
        </p:sp>
        <p:sp>
          <p:nvSpPr>
            <p:cNvPr name="TextBox 4" id="4"/>
            <p:cNvSpPr txBox="true"/>
            <p:nvPr/>
          </p:nvSpPr>
          <p:spPr>
            <a:xfrm>
              <a:off x="0" y="-47625"/>
              <a:ext cx="5004019" cy="1075490"/>
            </a:xfrm>
            <a:prstGeom prst="rect">
              <a:avLst/>
            </a:prstGeom>
          </p:spPr>
          <p:txBody>
            <a:bodyPr anchor="ctr" rtlCol="false" tIns="50800" lIns="50800" bIns="50800" rIns="50800"/>
            <a:lstStyle/>
            <a:p>
              <a:pPr algn="ctr">
                <a:lnSpc>
                  <a:spcPts val="2880"/>
                </a:lnSpc>
              </a:pPr>
            </a:p>
          </p:txBody>
        </p:sp>
      </p:grpSp>
      <p:sp>
        <p:nvSpPr>
          <p:cNvPr name="TextBox 5" id="5"/>
          <p:cNvSpPr txBox="true"/>
          <p:nvPr/>
        </p:nvSpPr>
        <p:spPr>
          <a:xfrm rot="0">
            <a:off x="1028700" y="1019175"/>
            <a:ext cx="8138926" cy="923925"/>
          </a:xfrm>
          <a:prstGeom prst="rect">
            <a:avLst/>
          </a:prstGeom>
        </p:spPr>
        <p:txBody>
          <a:bodyPr anchor="t" rtlCol="false" tIns="0" lIns="0" bIns="0" rIns="0">
            <a:spAutoFit/>
          </a:bodyPr>
          <a:lstStyle/>
          <a:p>
            <a:pPr algn="l" marL="0" indent="0" lvl="0">
              <a:lnSpc>
                <a:spcPts val="7200"/>
              </a:lnSpc>
              <a:spcBef>
                <a:spcPct val="0"/>
              </a:spcBef>
            </a:pPr>
            <a:r>
              <a:rPr lang="en-US" sz="6000" u="sng">
                <a:solidFill>
                  <a:srgbClr val="FFFFFF"/>
                </a:solidFill>
                <a:latin typeface="Catamaran Bold"/>
                <a:ea typeface="Catamaran Bold"/>
                <a:cs typeface="Catamaran Bold"/>
                <a:sym typeface="Catamaran Bold"/>
              </a:rPr>
              <a:t>PROBLEM STATEMENT</a:t>
            </a:r>
          </a:p>
        </p:txBody>
      </p:sp>
      <p:grpSp>
        <p:nvGrpSpPr>
          <p:cNvPr name="Group 6" id="6"/>
          <p:cNvGrpSpPr/>
          <p:nvPr/>
        </p:nvGrpSpPr>
        <p:grpSpPr>
          <a:xfrm rot="0">
            <a:off x="1028700" y="3196221"/>
            <a:ext cx="17000810" cy="6448586"/>
            <a:chOff x="0" y="0"/>
            <a:chExt cx="4178564" cy="1584974"/>
          </a:xfrm>
        </p:grpSpPr>
        <p:sp>
          <p:nvSpPr>
            <p:cNvPr name="Freeform 7" id="7"/>
            <p:cNvSpPr/>
            <p:nvPr/>
          </p:nvSpPr>
          <p:spPr>
            <a:xfrm flipH="false" flipV="false" rot="0">
              <a:off x="0" y="0"/>
              <a:ext cx="4178564" cy="1584974"/>
            </a:xfrm>
            <a:custGeom>
              <a:avLst/>
              <a:gdLst/>
              <a:ahLst/>
              <a:cxnLst/>
              <a:rect r="r" b="b" t="t" l="l"/>
              <a:pathLst>
                <a:path h="1584974" w="4178564">
                  <a:moveTo>
                    <a:pt x="0" y="0"/>
                  </a:moveTo>
                  <a:lnTo>
                    <a:pt x="4178564" y="0"/>
                  </a:lnTo>
                  <a:lnTo>
                    <a:pt x="4178564" y="1584974"/>
                  </a:lnTo>
                  <a:lnTo>
                    <a:pt x="0" y="1584974"/>
                  </a:lnTo>
                  <a:close/>
                </a:path>
              </a:pathLst>
            </a:custGeom>
            <a:solidFill>
              <a:srgbClr val="97CDC4"/>
            </a:solidFill>
            <a:ln cap="sq">
              <a:noFill/>
              <a:prstDash val="solid"/>
              <a:miter/>
            </a:ln>
          </p:spPr>
        </p:sp>
        <p:sp>
          <p:nvSpPr>
            <p:cNvPr name="TextBox 8" id="8"/>
            <p:cNvSpPr txBox="true"/>
            <p:nvPr/>
          </p:nvSpPr>
          <p:spPr>
            <a:xfrm>
              <a:off x="0" y="-47625"/>
              <a:ext cx="4178564" cy="1632599"/>
            </a:xfrm>
            <a:prstGeom prst="rect">
              <a:avLst/>
            </a:prstGeom>
          </p:spPr>
          <p:txBody>
            <a:bodyPr anchor="ctr" rtlCol="false" tIns="50800" lIns="50800" bIns="50800" rIns="50800"/>
            <a:lstStyle/>
            <a:p>
              <a:pPr algn="ctr">
                <a:lnSpc>
                  <a:spcPts val="2880"/>
                </a:lnSpc>
              </a:pPr>
            </a:p>
          </p:txBody>
        </p:sp>
      </p:grpSp>
      <p:sp>
        <p:nvSpPr>
          <p:cNvPr name="TextBox 9" id="9"/>
          <p:cNvSpPr txBox="true"/>
          <p:nvPr/>
        </p:nvSpPr>
        <p:spPr>
          <a:xfrm rot="0">
            <a:off x="1288714" y="3355558"/>
            <a:ext cx="16480782" cy="7302398"/>
          </a:xfrm>
          <a:prstGeom prst="rect">
            <a:avLst/>
          </a:prstGeom>
        </p:spPr>
        <p:txBody>
          <a:bodyPr anchor="t" rtlCol="false" tIns="0" lIns="0" bIns="0" rIns="0">
            <a:spAutoFit/>
          </a:bodyPr>
          <a:lstStyle/>
          <a:p>
            <a:pPr algn="l">
              <a:lnSpc>
                <a:spcPts val="5210"/>
              </a:lnSpc>
            </a:pPr>
            <a:r>
              <a:rPr lang="en-US" sz="4008">
                <a:solidFill>
                  <a:srgbClr val="000000"/>
                </a:solidFill>
                <a:latin typeface="Times New Roman"/>
                <a:ea typeface="Times New Roman"/>
                <a:cs typeface="Times New Roman"/>
                <a:sym typeface="Times New Roman"/>
              </a:rPr>
              <a:t>Given an Image, check if it is blocky or pixelated. Pixilation means blurry, blocky squares you see when an image is zoomed too much. Design an algorithm that can detect whether the image is pixelated or not. The challenge is to design an algorithm or ML/AI model, which is extremely lightweight or computationally efficient such that we can run this algorithm at 60 Hz or 60 frames per sec (FPS) and must be minimum 90% accurate. The pixelated images are rare and hence the algorithm should not create too many false positives. Algorithm / model quality will be measured by F1-score, precision recall curve etc. </a:t>
            </a:r>
          </a:p>
          <a:p>
            <a:pPr algn="l">
              <a:lnSpc>
                <a:spcPts val="5210"/>
              </a:lnSpc>
            </a:pPr>
            <a:r>
              <a:rPr lang="en-US" sz="4008">
                <a:solidFill>
                  <a:srgbClr val="000000"/>
                </a:solidFill>
                <a:latin typeface="Times New Roman"/>
                <a:ea typeface="Times New Roman"/>
                <a:cs typeface="Times New Roman"/>
                <a:sym typeface="Times New Roman"/>
              </a:rPr>
              <a:t> </a:t>
            </a:r>
          </a:p>
          <a:p>
            <a:pPr algn="l">
              <a:lnSpc>
                <a:spcPts val="5210"/>
              </a:lnSpc>
            </a:pPr>
            <a:r>
              <a:rPr lang="en-US" sz="4008">
                <a:solidFill>
                  <a:srgbClr val="000000"/>
                </a:solidFill>
                <a:latin typeface="Times New Roman"/>
                <a:ea typeface="Times New Roman"/>
                <a:cs typeface="Times New Roman"/>
                <a:sym typeface="Times New Roman"/>
              </a:rPr>
              <a:t> </a:t>
            </a:r>
          </a:p>
        </p:txBody>
      </p:sp>
      <p:sp>
        <p:nvSpPr>
          <p:cNvPr name="AutoShape 10" id="10"/>
          <p:cNvSpPr/>
          <p:nvPr/>
        </p:nvSpPr>
        <p:spPr>
          <a:xfrm>
            <a:off x="9510055" y="746101"/>
            <a:ext cx="0" cy="1923070"/>
          </a:xfrm>
          <a:prstGeom prst="line">
            <a:avLst/>
          </a:prstGeom>
          <a:ln cap="flat" w="38100">
            <a:solidFill>
              <a:srgbClr val="FFFFFF"/>
            </a:solidFill>
            <a:prstDash val="solid"/>
            <a:headEnd type="none" len="sm" w="sm"/>
            <a:tailEnd type="none" len="sm" w="sm"/>
          </a:ln>
        </p:spPr>
      </p:sp>
      <p:sp>
        <p:nvSpPr>
          <p:cNvPr name="Freeform 11" id="11"/>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TextBox 12" id="12"/>
          <p:cNvSpPr txBox="true"/>
          <p:nvPr/>
        </p:nvSpPr>
        <p:spPr>
          <a:xfrm rot="0">
            <a:off x="1028700" y="2564396"/>
            <a:ext cx="7117167" cy="631825"/>
          </a:xfrm>
          <a:prstGeom prst="rect">
            <a:avLst/>
          </a:prstGeom>
        </p:spPr>
        <p:txBody>
          <a:bodyPr anchor="t" rtlCol="false" tIns="0" lIns="0" bIns="0" rIns="0">
            <a:spAutoFit/>
          </a:bodyPr>
          <a:lstStyle/>
          <a:p>
            <a:pPr algn="l">
              <a:lnSpc>
                <a:spcPts val="4550"/>
              </a:lnSpc>
            </a:pPr>
            <a:r>
              <a:rPr lang="en-US" sz="3500">
                <a:solidFill>
                  <a:srgbClr val="000000"/>
                </a:solidFill>
                <a:latin typeface="Times New Roman Bold"/>
                <a:ea typeface="Times New Roman Bold"/>
                <a:cs typeface="Times New Roman Bold"/>
                <a:sym typeface="Times New Roman Bold"/>
              </a:rPr>
              <a:t>PART 1 -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32191" y="-1341480"/>
            <a:ext cx="18999634" cy="3902676"/>
            <a:chOff x="0" y="0"/>
            <a:chExt cx="5004019" cy="1027865"/>
          </a:xfrm>
        </p:grpSpPr>
        <p:sp>
          <p:nvSpPr>
            <p:cNvPr name="Freeform 3" id="3"/>
            <p:cNvSpPr/>
            <p:nvPr/>
          </p:nvSpPr>
          <p:spPr>
            <a:xfrm flipH="false" flipV="false" rot="0">
              <a:off x="0" y="0"/>
              <a:ext cx="5004019" cy="1027865"/>
            </a:xfrm>
            <a:custGeom>
              <a:avLst/>
              <a:gdLst/>
              <a:ahLst/>
              <a:cxnLst/>
              <a:rect r="r" b="b" t="t" l="l"/>
              <a:pathLst>
                <a:path h="1027865" w="5004019">
                  <a:moveTo>
                    <a:pt x="0" y="0"/>
                  </a:moveTo>
                  <a:lnTo>
                    <a:pt x="5004019" y="0"/>
                  </a:lnTo>
                  <a:lnTo>
                    <a:pt x="5004019" y="1027865"/>
                  </a:lnTo>
                  <a:lnTo>
                    <a:pt x="0" y="1027865"/>
                  </a:lnTo>
                  <a:close/>
                </a:path>
              </a:pathLst>
            </a:custGeom>
            <a:solidFill>
              <a:srgbClr val="000000"/>
            </a:solidFill>
          </p:spPr>
        </p:sp>
        <p:sp>
          <p:nvSpPr>
            <p:cNvPr name="TextBox 4" id="4"/>
            <p:cNvSpPr txBox="true"/>
            <p:nvPr/>
          </p:nvSpPr>
          <p:spPr>
            <a:xfrm>
              <a:off x="0" y="-47625"/>
              <a:ext cx="5004019" cy="1075490"/>
            </a:xfrm>
            <a:prstGeom prst="rect">
              <a:avLst/>
            </a:prstGeom>
          </p:spPr>
          <p:txBody>
            <a:bodyPr anchor="ctr" rtlCol="false" tIns="50800" lIns="50800" bIns="50800" rIns="50800"/>
            <a:lstStyle/>
            <a:p>
              <a:pPr algn="ctr">
                <a:lnSpc>
                  <a:spcPts val="2880"/>
                </a:lnSpc>
              </a:pPr>
            </a:p>
          </p:txBody>
        </p:sp>
      </p:grpSp>
      <p:sp>
        <p:nvSpPr>
          <p:cNvPr name="TextBox 5" id="5"/>
          <p:cNvSpPr txBox="true"/>
          <p:nvPr/>
        </p:nvSpPr>
        <p:spPr>
          <a:xfrm rot="0">
            <a:off x="1028700" y="1019175"/>
            <a:ext cx="5218825" cy="923925"/>
          </a:xfrm>
          <a:prstGeom prst="rect">
            <a:avLst/>
          </a:prstGeom>
        </p:spPr>
        <p:txBody>
          <a:bodyPr anchor="t" rtlCol="false" tIns="0" lIns="0" bIns="0" rIns="0">
            <a:spAutoFit/>
          </a:bodyPr>
          <a:lstStyle/>
          <a:p>
            <a:pPr algn="l" marL="0" indent="0" lvl="0">
              <a:lnSpc>
                <a:spcPts val="7200"/>
              </a:lnSpc>
              <a:spcBef>
                <a:spcPct val="0"/>
              </a:spcBef>
            </a:pPr>
            <a:r>
              <a:rPr lang="en-US" sz="6000" u="sng">
                <a:solidFill>
                  <a:srgbClr val="FFFFFF"/>
                </a:solidFill>
                <a:latin typeface="Catamaran Bold"/>
                <a:ea typeface="Catamaran Bold"/>
                <a:cs typeface="Catamaran Bold"/>
                <a:sym typeface="Catamaran Bold"/>
              </a:rPr>
              <a:t>DESCRIPTION</a:t>
            </a:r>
          </a:p>
        </p:txBody>
      </p:sp>
      <p:grpSp>
        <p:nvGrpSpPr>
          <p:cNvPr name="Group 6" id="6"/>
          <p:cNvGrpSpPr/>
          <p:nvPr/>
        </p:nvGrpSpPr>
        <p:grpSpPr>
          <a:xfrm rot="0">
            <a:off x="1028700" y="3196221"/>
            <a:ext cx="17000810" cy="6448586"/>
            <a:chOff x="0" y="0"/>
            <a:chExt cx="4178564" cy="1584974"/>
          </a:xfrm>
        </p:grpSpPr>
        <p:sp>
          <p:nvSpPr>
            <p:cNvPr name="Freeform 7" id="7"/>
            <p:cNvSpPr/>
            <p:nvPr/>
          </p:nvSpPr>
          <p:spPr>
            <a:xfrm flipH="false" flipV="false" rot="0">
              <a:off x="0" y="0"/>
              <a:ext cx="4178564" cy="1584974"/>
            </a:xfrm>
            <a:custGeom>
              <a:avLst/>
              <a:gdLst/>
              <a:ahLst/>
              <a:cxnLst/>
              <a:rect r="r" b="b" t="t" l="l"/>
              <a:pathLst>
                <a:path h="1584974" w="4178564">
                  <a:moveTo>
                    <a:pt x="0" y="0"/>
                  </a:moveTo>
                  <a:lnTo>
                    <a:pt x="4178564" y="0"/>
                  </a:lnTo>
                  <a:lnTo>
                    <a:pt x="4178564" y="1584974"/>
                  </a:lnTo>
                  <a:lnTo>
                    <a:pt x="0" y="1584974"/>
                  </a:lnTo>
                  <a:close/>
                </a:path>
              </a:pathLst>
            </a:custGeom>
            <a:solidFill>
              <a:srgbClr val="97CDC4"/>
            </a:solidFill>
            <a:ln cap="sq">
              <a:noFill/>
              <a:prstDash val="solid"/>
              <a:miter/>
            </a:ln>
          </p:spPr>
        </p:sp>
        <p:sp>
          <p:nvSpPr>
            <p:cNvPr name="TextBox 8" id="8"/>
            <p:cNvSpPr txBox="true"/>
            <p:nvPr/>
          </p:nvSpPr>
          <p:spPr>
            <a:xfrm>
              <a:off x="0" y="-47625"/>
              <a:ext cx="4178564" cy="1632599"/>
            </a:xfrm>
            <a:prstGeom prst="rect">
              <a:avLst/>
            </a:prstGeom>
          </p:spPr>
          <p:txBody>
            <a:bodyPr anchor="ctr" rtlCol="false" tIns="50800" lIns="50800" bIns="50800" rIns="50800"/>
            <a:lstStyle/>
            <a:p>
              <a:pPr algn="ctr">
                <a:lnSpc>
                  <a:spcPts val="2880"/>
                </a:lnSpc>
              </a:pPr>
            </a:p>
          </p:txBody>
        </p:sp>
      </p:grpSp>
      <p:sp>
        <p:nvSpPr>
          <p:cNvPr name="TextBox 9" id="9"/>
          <p:cNvSpPr txBox="true"/>
          <p:nvPr/>
        </p:nvSpPr>
        <p:spPr>
          <a:xfrm rot="0">
            <a:off x="1241231" y="3196221"/>
            <a:ext cx="16404576" cy="5589397"/>
          </a:xfrm>
          <a:prstGeom prst="rect">
            <a:avLst/>
          </a:prstGeom>
        </p:spPr>
        <p:txBody>
          <a:bodyPr anchor="t" rtlCol="false" tIns="0" lIns="0" bIns="0" rIns="0">
            <a:spAutoFit/>
          </a:bodyPr>
          <a:lstStyle/>
          <a:p>
            <a:pPr algn="l">
              <a:lnSpc>
                <a:spcPts val="4796"/>
              </a:lnSpc>
            </a:pPr>
            <a:r>
              <a:rPr lang="en-US" sz="3689">
                <a:solidFill>
                  <a:srgbClr val="000000"/>
                </a:solidFill>
                <a:latin typeface="Times New Roman"/>
                <a:ea typeface="Times New Roman"/>
                <a:cs typeface="Times New Roman"/>
                <a:sym typeface="Times New Roman"/>
              </a:rPr>
              <a:t>Also, the algorithm should be able to work on 1080p resolution input with same</a:t>
            </a:r>
            <a:r>
              <a:rPr lang="en-US" sz="3689">
                <a:solidFill>
                  <a:srgbClr val="000000"/>
                </a:solidFill>
                <a:latin typeface="Times New Roman"/>
                <a:ea typeface="Times New Roman"/>
                <a:cs typeface="Times New Roman"/>
                <a:sym typeface="Times New Roman"/>
              </a:rPr>
              <a:t> </a:t>
            </a:r>
            <a:r>
              <a:rPr lang="en-US" sz="3689">
                <a:solidFill>
                  <a:srgbClr val="000000"/>
                </a:solidFill>
                <a:latin typeface="Times New Roman"/>
                <a:ea typeface="Times New Roman"/>
                <a:cs typeface="Times New Roman"/>
                <a:sym typeface="Times New Roman"/>
              </a:rPr>
              <a:t>performance. It is ok to downscale the large image to any desired input size to work on large images.</a:t>
            </a:r>
            <a:r>
              <a:rPr lang="en-US" sz="3689">
                <a:solidFill>
                  <a:srgbClr val="000000"/>
                </a:solidFill>
                <a:latin typeface="Times New Roman"/>
                <a:ea typeface="Times New Roman"/>
                <a:cs typeface="Times New Roman"/>
                <a:sym typeface="Times New Roman"/>
              </a:rPr>
              <a:t> </a:t>
            </a:r>
          </a:p>
          <a:p>
            <a:pPr algn="l">
              <a:lnSpc>
                <a:spcPts val="4796"/>
              </a:lnSpc>
            </a:pPr>
            <a:r>
              <a:rPr lang="en-US" sz="3689">
                <a:solidFill>
                  <a:srgbClr val="000000"/>
                </a:solidFill>
                <a:latin typeface="Times New Roman"/>
                <a:ea typeface="Times New Roman"/>
                <a:cs typeface="Times New Roman"/>
                <a:sym typeface="Times New Roman"/>
              </a:rPr>
              <a:t>a. Input Image Size: 1920x1080 (it’s ok to downscale and feed into the algorithm/model). </a:t>
            </a:r>
          </a:p>
          <a:p>
            <a:pPr algn="l">
              <a:lnSpc>
                <a:spcPts val="4796"/>
              </a:lnSpc>
            </a:pPr>
            <a:r>
              <a:rPr lang="en-US" sz="3689">
                <a:solidFill>
                  <a:srgbClr val="000000"/>
                </a:solidFill>
                <a:latin typeface="Times New Roman"/>
                <a:ea typeface="Times New Roman"/>
                <a:cs typeface="Times New Roman"/>
                <a:sym typeface="Times New Roman"/>
              </a:rPr>
              <a:t> b. Inference Speed Target: Min 30Hz, better to have 60 Hz. </a:t>
            </a:r>
          </a:p>
          <a:p>
            <a:pPr algn="l">
              <a:lnSpc>
                <a:spcPts val="4796"/>
              </a:lnSpc>
            </a:pPr>
            <a:r>
              <a:rPr lang="en-US" sz="3689">
                <a:solidFill>
                  <a:srgbClr val="000000"/>
                </a:solidFill>
                <a:latin typeface="Times New Roman"/>
                <a:ea typeface="Times New Roman"/>
                <a:cs typeface="Times New Roman"/>
                <a:sym typeface="Times New Roman"/>
              </a:rPr>
              <a:t> c. Accuracy Metric: F1 Score/Precision Recall. </a:t>
            </a:r>
          </a:p>
          <a:p>
            <a:pPr algn="l">
              <a:lnSpc>
                <a:spcPts val="5316"/>
              </a:lnSpc>
            </a:pPr>
            <a:r>
              <a:rPr lang="en-US" sz="4089">
                <a:solidFill>
                  <a:srgbClr val="000000"/>
                </a:solidFill>
                <a:latin typeface="Times New Roman"/>
                <a:ea typeface="Times New Roman"/>
                <a:cs typeface="Times New Roman"/>
                <a:sym typeface="Times New Roman"/>
              </a:rPr>
              <a:t> d. Should work in rare class scenario: if only one in 1000 images are pixelated then the algorithm must predict at most 10% False Positives. </a:t>
            </a:r>
          </a:p>
        </p:txBody>
      </p:sp>
      <p:sp>
        <p:nvSpPr>
          <p:cNvPr name="AutoShape 10" id="10"/>
          <p:cNvSpPr/>
          <p:nvPr/>
        </p:nvSpPr>
        <p:spPr>
          <a:xfrm>
            <a:off x="6737601" y="1009626"/>
            <a:ext cx="0" cy="1923070"/>
          </a:xfrm>
          <a:prstGeom prst="line">
            <a:avLst/>
          </a:prstGeom>
          <a:ln cap="flat" w="38100">
            <a:solidFill>
              <a:srgbClr val="FFFFFF"/>
            </a:solidFill>
            <a:prstDash val="solid"/>
            <a:headEnd type="none" len="sm" w="sm"/>
            <a:tailEnd type="none" len="sm" w="sm"/>
          </a:ln>
        </p:spPr>
      </p:sp>
      <p:sp>
        <p:nvSpPr>
          <p:cNvPr name="Freeform 11" id="11"/>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TextBox 12" id="12"/>
          <p:cNvSpPr txBox="true"/>
          <p:nvPr/>
        </p:nvSpPr>
        <p:spPr>
          <a:xfrm rot="0">
            <a:off x="1028700" y="2564396"/>
            <a:ext cx="7117167" cy="631825"/>
          </a:xfrm>
          <a:prstGeom prst="rect">
            <a:avLst/>
          </a:prstGeom>
        </p:spPr>
        <p:txBody>
          <a:bodyPr anchor="t" rtlCol="false" tIns="0" lIns="0" bIns="0" rIns="0">
            <a:spAutoFit/>
          </a:bodyPr>
          <a:lstStyle/>
          <a:p>
            <a:pPr algn="l">
              <a:lnSpc>
                <a:spcPts val="4550"/>
              </a:lnSpc>
            </a:pPr>
            <a:r>
              <a:rPr lang="en-US" sz="3500">
                <a:solidFill>
                  <a:srgbClr val="000000"/>
                </a:solidFill>
                <a:latin typeface="Times New Roman Bold"/>
                <a:ea typeface="Times New Roman Bold"/>
                <a:cs typeface="Times New Roman Bold"/>
                <a:sym typeface="Times New Roman Bold"/>
              </a:rPr>
              <a:t>PART 1 -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32191" y="-1341480"/>
            <a:ext cx="18999634" cy="3902676"/>
            <a:chOff x="0" y="0"/>
            <a:chExt cx="5004019" cy="1027865"/>
          </a:xfrm>
        </p:grpSpPr>
        <p:sp>
          <p:nvSpPr>
            <p:cNvPr name="Freeform 3" id="3"/>
            <p:cNvSpPr/>
            <p:nvPr/>
          </p:nvSpPr>
          <p:spPr>
            <a:xfrm flipH="false" flipV="false" rot="0">
              <a:off x="0" y="0"/>
              <a:ext cx="5004019" cy="1027865"/>
            </a:xfrm>
            <a:custGeom>
              <a:avLst/>
              <a:gdLst/>
              <a:ahLst/>
              <a:cxnLst/>
              <a:rect r="r" b="b" t="t" l="l"/>
              <a:pathLst>
                <a:path h="1027865" w="5004019">
                  <a:moveTo>
                    <a:pt x="0" y="0"/>
                  </a:moveTo>
                  <a:lnTo>
                    <a:pt x="5004019" y="0"/>
                  </a:lnTo>
                  <a:lnTo>
                    <a:pt x="5004019" y="1027865"/>
                  </a:lnTo>
                  <a:lnTo>
                    <a:pt x="0" y="1027865"/>
                  </a:lnTo>
                  <a:close/>
                </a:path>
              </a:pathLst>
            </a:custGeom>
            <a:solidFill>
              <a:srgbClr val="000000"/>
            </a:solidFill>
          </p:spPr>
        </p:sp>
        <p:sp>
          <p:nvSpPr>
            <p:cNvPr name="TextBox 4" id="4"/>
            <p:cNvSpPr txBox="true"/>
            <p:nvPr/>
          </p:nvSpPr>
          <p:spPr>
            <a:xfrm>
              <a:off x="0" y="-47625"/>
              <a:ext cx="5004019" cy="1075490"/>
            </a:xfrm>
            <a:prstGeom prst="rect">
              <a:avLst/>
            </a:prstGeom>
          </p:spPr>
          <p:txBody>
            <a:bodyPr anchor="ctr" rtlCol="false" tIns="50800" lIns="50800" bIns="50800" rIns="50800"/>
            <a:lstStyle/>
            <a:p>
              <a:pPr algn="ctr">
                <a:lnSpc>
                  <a:spcPts val="2880"/>
                </a:lnSpc>
              </a:pPr>
            </a:p>
          </p:txBody>
        </p:sp>
      </p:grpSp>
      <p:sp>
        <p:nvSpPr>
          <p:cNvPr name="TextBox 5" id="5"/>
          <p:cNvSpPr txBox="true"/>
          <p:nvPr/>
        </p:nvSpPr>
        <p:spPr>
          <a:xfrm rot="0">
            <a:off x="1028700" y="1019175"/>
            <a:ext cx="5218825" cy="923925"/>
          </a:xfrm>
          <a:prstGeom prst="rect">
            <a:avLst/>
          </a:prstGeom>
        </p:spPr>
        <p:txBody>
          <a:bodyPr anchor="t" rtlCol="false" tIns="0" lIns="0" bIns="0" rIns="0">
            <a:spAutoFit/>
          </a:bodyPr>
          <a:lstStyle/>
          <a:p>
            <a:pPr algn="l" marL="0" indent="0" lvl="0">
              <a:lnSpc>
                <a:spcPts val="7200"/>
              </a:lnSpc>
              <a:spcBef>
                <a:spcPct val="0"/>
              </a:spcBef>
            </a:pPr>
            <a:r>
              <a:rPr lang="en-US" sz="6000" u="sng">
                <a:solidFill>
                  <a:srgbClr val="FFFFFF"/>
                </a:solidFill>
                <a:latin typeface="Catamaran Bold"/>
                <a:ea typeface="Catamaran Bold"/>
                <a:cs typeface="Catamaran Bold"/>
                <a:sym typeface="Catamaran Bold"/>
              </a:rPr>
              <a:t>DESCRIPTION</a:t>
            </a:r>
          </a:p>
        </p:txBody>
      </p:sp>
      <p:grpSp>
        <p:nvGrpSpPr>
          <p:cNvPr name="Group 6" id="6"/>
          <p:cNvGrpSpPr/>
          <p:nvPr/>
        </p:nvGrpSpPr>
        <p:grpSpPr>
          <a:xfrm rot="0">
            <a:off x="1028700" y="3196221"/>
            <a:ext cx="17000810" cy="6448586"/>
            <a:chOff x="0" y="0"/>
            <a:chExt cx="4178564" cy="1584974"/>
          </a:xfrm>
        </p:grpSpPr>
        <p:sp>
          <p:nvSpPr>
            <p:cNvPr name="Freeform 7" id="7"/>
            <p:cNvSpPr/>
            <p:nvPr/>
          </p:nvSpPr>
          <p:spPr>
            <a:xfrm flipH="false" flipV="false" rot="0">
              <a:off x="0" y="0"/>
              <a:ext cx="4178564" cy="1584974"/>
            </a:xfrm>
            <a:custGeom>
              <a:avLst/>
              <a:gdLst/>
              <a:ahLst/>
              <a:cxnLst/>
              <a:rect r="r" b="b" t="t" l="l"/>
              <a:pathLst>
                <a:path h="1584974" w="4178564">
                  <a:moveTo>
                    <a:pt x="0" y="0"/>
                  </a:moveTo>
                  <a:lnTo>
                    <a:pt x="4178564" y="0"/>
                  </a:lnTo>
                  <a:lnTo>
                    <a:pt x="4178564" y="1584974"/>
                  </a:lnTo>
                  <a:lnTo>
                    <a:pt x="0" y="1584974"/>
                  </a:lnTo>
                  <a:close/>
                </a:path>
              </a:pathLst>
            </a:custGeom>
            <a:solidFill>
              <a:srgbClr val="97CDC4"/>
            </a:solidFill>
            <a:ln cap="sq">
              <a:noFill/>
              <a:prstDash val="solid"/>
              <a:miter/>
            </a:ln>
          </p:spPr>
        </p:sp>
        <p:sp>
          <p:nvSpPr>
            <p:cNvPr name="TextBox 8" id="8"/>
            <p:cNvSpPr txBox="true"/>
            <p:nvPr/>
          </p:nvSpPr>
          <p:spPr>
            <a:xfrm>
              <a:off x="0" y="-47625"/>
              <a:ext cx="4178564" cy="1632599"/>
            </a:xfrm>
            <a:prstGeom prst="rect">
              <a:avLst/>
            </a:prstGeom>
          </p:spPr>
          <p:txBody>
            <a:bodyPr anchor="ctr" rtlCol="false" tIns="50800" lIns="50800" bIns="50800" rIns="50800"/>
            <a:lstStyle/>
            <a:p>
              <a:pPr algn="ctr">
                <a:lnSpc>
                  <a:spcPts val="2880"/>
                </a:lnSpc>
              </a:pPr>
            </a:p>
          </p:txBody>
        </p:sp>
      </p:grpSp>
      <p:sp>
        <p:nvSpPr>
          <p:cNvPr name="TextBox 9" id="9"/>
          <p:cNvSpPr txBox="true"/>
          <p:nvPr/>
        </p:nvSpPr>
        <p:spPr>
          <a:xfrm rot="0">
            <a:off x="1241231" y="3177171"/>
            <a:ext cx="16404576" cy="5405883"/>
          </a:xfrm>
          <a:prstGeom prst="rect">
            <a:avLst/>
          </a:prstGeom>
        </p:spPr>
        <p:txBody>
          <a:bodyPr anchor="t" rtlCol="false" tIns="0" lIns="0" bIns="0" rIns="0">
            <a:spAutoFit/>
          </a:bodyPr>
          <a:lstStyle/>
          <a:p>
            <a:pPr algn="l">
              <a:lnSpc>
                <a:spcPts val="5316"/>
              </a:lnSpc>
            </a:pPr>
            <a:r>
              <a:rPr lang="en-US" sz="4089">
                <a:solidFill>
                  <a:srgbClr val="000000"/>
                </a:solidFill>
                <a:latin typeface="Times New Roman"/>
                <a:ea typeface="Times New Roman"/>
                <a:cs typeface="Times New Roman"/>
                <a:sym typeface="Times New Roman"/>
              </a:rPr>
              <a:t>Given a pixelated image, design an algorithm to improve the quality of the image i.e., restore the lost information. This problem is also known as jpeg restoration. Here also the challenge is to design a highly efficient algorithm that can run at least at 20 FPS. The quality of restoration can be examined by comparing with ground truth image using any metric like LPIPS, PSNR etc. If a nonpixelated image is given then the algorithm should not enhance it and leave it intact. Algorithm should work on 1080p resolution images. </a:t>
            </a:r>
          </a:p>
        </p:txBody>
      </p:sp>
      <p:sp>
        <p:nvSpPr>
          <p:cNvPr name="AutoShape 10" id="10"/>
          <p:cNvSpPr/>
          <p:nvPr/>
        </p:nvSpPr>
        <p:spPr>
          <a:xfrm>
            <a:off x="6737601" y="1009626"/>
            <a:ext cx="0" cy="1923070"/>
          </a:xfrm>
          <a:prstGeom prst="line">
            <a:avLst/>
          </a:prstGeom>
          <a:ln cap="flat" w="38100">
            <a:solidFill>
              <a:srgbClr val="FFFFFF"/>
            </a:solidFill>
            <a:prstDash val="solid"/>
            <a:headEnd type="none" len="sm" w="sm"/>
            <a:tailEnd type="none" len="sm" w="sm"/>
          </a:ln>
        </p:spPr>
      </p:sp>
      <p:sp>
        <p:nvSpPr>
          <p:cNvPr name="Freeform 11" id="11"/>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TextBox 12" id="12"/>
          <p:cNvSpPr txBox="true"/>
          <p:nvPr/>
        </p:nvSpPr>
        <p:spPr>
          <a:xfrm rot="0">
            <a:off x="1028700" y="2564396"/>
            <a:ext cx="7117167" cy="631825"/>
          </a:xfrm>
          <a:prstGeom prst="rect">
            <a:avLst/>
          </a:prstGeom>
        </p:spPr>
        <p:txBody>
          <a:bodyPr anchor="t" rtlCol="false" tIns="0" lIns="0" bIns="0" rIns="0">
            <a:spAutoFit/>
          </a:bodyPr>
          <a:lstStyle/>
          <a:p>
            <a:pPr algn="l">
              <a:lnSpc>
                <a:spcPts val="4550"/>
              </a:lnSpc>
            </a:pPr>
            <a:r>
              <a:rPr lang="en-US" sz="3500">
                <a:solidFill>
                  <a:srgbClr val="000000"/>
                </a:solidFill>
                <a:latin typeface="Times New Roman Bold"/>
                <a:ea typeface="Times New Roman Bold"/>
                <a:cs typeface="Times New Roman Bold"/>
                <a:sym typeface="Times New Roman Bold"/>
              </a:rPr>
              <a:t>PART 2 -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412431"/>
            <a:ext cx="18999634" cy="3902676"/>
            <a:chOff x="0" y="0"/>
            <a:chExt cx="5004019" cy="1027865"/>
          </a:xfrm>
        </p:grpSpPr>
        <p:sp>
          <p:nvSpPr>
            <p:cNvPr name="Freeform 3" id="3"/>
            <p:cNvSpPr/>
            <p:nvPr/>
          </p:nvSpPr>
          <p:spPr>
            <a:xfrm flipH="false" flipV="false" rot="0">
              <a:off x="0" y="0"/>
              <a:ext cx="5004019" cy="1027865"/>
            </a:xfrm>
            <a:custGeom>
              <a:avLst/>
              <a:gdLst/>
              <a:ahLst/>
              <a:cxnLst/>
              <a:rect r="r" b="b" t="t" l="l"/>
              <a:pathLst>
                <a:path h="1027865" w="5004019">
                  <a:moveTo>
                    <a:pt x="0" y="0"/>
                  </a:moveTo>
                  <a:lnTo>
                    <a:pt x="5004019" y="0"/>
                  </a:lnTo>
                  <a:lnTo>
                    <a:pt x="5004019" y="1027865"/>
                  </a:lnTo>
                  <a:lnTo>
                    <a:pt x="0" y="1027865"/>
                  </a:lnTo>
                  <a:close/>
                </a:path>
              </a:pathLst>
            </a:custGeom>
            <a:solidFill>
              <a:srgbClr val="000000"/>
            </a:solidFill>
          </p:spPr>
        </p:sp>
        <p:sp>
          <p:nvSpPr>
            <p:cNvPr name="TextBox 4" id="4"/>
            <p:cNvSpPr txBox="true"/>
            <p:nvPr/>
          </p:nvSpPr>
          <p:spPr>
            <a:xfrm>
              <a:off x="0" y="-47625"/>
              <a:ext cx="5004019" cy="1075490"/>
            </a:xfrm>
            <a:prstGeom prst="rect">
              <a:avLst/>
            </a:prstGeom>
          </p:spPr>
          <p:txBody>
            <a:bodyPr anchor="ctr" rtlCol="false" tIns="50800" lIns="50800" bIns="50800" rIns="50800"/>
            <a:lstStyle/>
            <a:p>
              <a:pPr algn="ctr">
                <a:lnSpc>
                  <a:spcPts val="2880"/>
                </a:lnSpc>
              </a:pPr>
            </a:p>
          </p:txBody>
        </p:sp>
      </p:grpSp>
      <p:sp>
        <p:nvSpPr>
          <p:cNvPr name="TextBox 5" id="5"/>
          <p:cNvSpPr txBox="true"/>
          <p:nvPr/>
        </p:nvSpPr>
        <p:spPr>
          <a:xfrm rot="0">
            <a:off x="643595" y="1542444"/>
            <a:ext cx="8041896" cy="1019175"/>
          </a:xfrm>
          <a:prstGeom prst="rect">
            <a:avLst/>
          </a:prstGeom>
        </p:spPr>
        <p:txBody>
          <a:bodyPr anchor="t" rtlCol="false" tIns="0" lIns="0" bIns="0" rIns="0">
            <a:spAutoFit/>
          </a:bodyPr>
          <a:lstStyle/>
          <a:p>
            <a:pPr algn="l" marL="0" indent="0" lvl="0">
              <a:lnSpc>
                <a:spcPts val="8066"/>
              </a:lnSpc>
              <a:spcBef>
                <a:spcPct val="0"/>
              </a:spcBef>
            </a:pPr>
            <a:r>
              <a:rPr lang="en-US" sz="6721" u="sng">
                <a:solidFill>
                  <a:srgbClr val="FFFFFF"/>
                </a:solidFill>
                <a:latin typeface="Catamaran Bold"/>
                <a:ea typeface="Catamaran Bold"/>
                <a:cs typeface="Catamaran Bold"/>
                <a:sym typeface="Catamaran Bold"/>
              </a:rPr>
              <a:t>PRE - REQUISITES</a:t>
            </a:r>
          </a:p>
        </p:txBody>
      </p:sp>
      <p:grpSp>
        <p:nvGrpSpPr>
          <p:cNvPr name="Group 6" id="6"/>
          <p:cNvGrpSpPr/>
          <p:nvPr/>
        </p:nvGrpSpPr>
        <p:grpSpPr>
          <a:xfrm rot="0">
            <a:off x="643595" y="3982084"/>
            <a:ext cx="17000810" cy="4456589"/>
            <a:chOff x="0" y="0"/>
            <a:chExt cx="4178564" cy="1095368"/>
          </a:xfrm>
        </p:grpSpPr>
        <p:sp>
          <p:nvSpPr>
            <p:cNvPr name="Freeform 7" id="7"/>
            <p:cNvSpPr/>
            <p:nvPr/>
          </p:nvSpPr>
          <p:spPr>
            <a:xfrm flipH="false" flipV="false" rot="0">
              <a:off x="0" y="0"/>
              <a:ext cx="4178564" cy="1095368"/>
            </a:xfrm>
            <a:custGeom>
              <a:avLst/>
              <a:gdLst/>
              <a:ahLst/>
              <a:cxnLst/>
              <a:rect r="r" b="b" t="t" l="l"/>
              <a:pathLst>
                <a:path h="1095368" w="4178564">
                  <a:moveTo>
                    <a:pt x="0" y="0"/>
                  </a:moveTo>
                  <a:lnTo>
                    <a:pt x="4178564" y="0"/>
                  </a:lnTo>
                  <a:lnTo>
                    <a:pt x="4178564" y="1095368"/>
                  </a:lnTo>
                  <a:lnTo>
                    <a:pt x="0" y="1095368"/>
                  </a:lnTo>
                  <a:close/>
                </a:path>
              </a:pathLst>
            </a:custGeom>
            <a:solidFill>
              <a:srgbClr val="97CDC4"/>
            </a:solidFill>
            <a:ln cap="sq">
              <a:noFill/>
              <a:prstDash val="solid"/>
              <a:miter/>
            </a:ln>
          </p:spPr>
        </p:sp>
        <p:sp>
          <p:nvSpPr>
            <p:cNvPr name="TextBox 8" id="8"/>
            <p:cNvSpPr txBox="true"/>
            <p:nvPr/>
          </p:nvSpPr>
          <p:spPr>
            <a:xfrm>
              <a:off x="0" y="-47625"/>
              <a:ext cx="4178564" cy="1142993"/>
            </a:xfrm>
            <a:prstGeom prst="rect">
              <a:avLst/>
            </a:prstGeom>
          </p:spPr>
          <p:txBody>
            <a:bodyPr anchor="ctr" rtlCol="false" tIns="50800" lIns="50800" bIns="50800" rIns="50800"/>
            <a:lstStyle/>
            <a:p>
              <a:pPr algn="ctr">
                <a:lnSpc>
                  <a:spcPts val="2880"/>
                </a:lnSpc>
              </a:pPr>
            </a:p>
          </p:txBody>
        </p:sp>
      </p:grpSp>
      <p:sp>
        <p:nvSpPr>
          <p:cNvPr name="TextBox 9" id="9"/>
          <p:cNvSpPr txBox="true"/>
          <p:nvPr/>
        </p:nvSpPr>
        <p:spPr>
          <a:xfrm rot="0">
            <a:off x="854724" y="3839209"/>
            <a:ext cx="16404576" cy="7197218"/>
          </a:xfrm>
          <a:prstGeom prst="rect">
            <a:avLst/>
          </a:prstGeom>
        </p:spPr>
        <p:txBody>
          <a:bodyPr anchor="t" rtlCol="false" tIns="0" lIns="0" bIns="0" rIns="0">
            <a:spAutoFit/>
          </a:bodyPr>
          <a:lstStyle/>
          <a:p>
            <a:pPr algn="l">
              <a:lnSpc>
                <a:spcPts val="6226"/>
              </a:lnSpc>
            </a:pPr>
            <a:r>
              <a:rPr lang="en-US" sz="4789">
                <a:solidFill>
                  <a:srgbClr val="000000"/>
                </a:solidFill>
                <a:latin typeface="Times New Roman Bold"/>
                <a:ea typeface="Times New Roman Bold"/>
                <a:cs typeface="Times New Roman Bold"/>
                <a:sym typeface="Times New Roman Bold"/>
              </a:rPr>
              <a:t> </a:t>
            </a:r>
          </a:p>
          <a:p>
            <a:pPr algn="l">
              <a:lnSpc>
                <a:spcPts val="6226"/>
              </a:lnSpc>
            </a:pPr>
            <a:r>
              <a:rPr lang="en-US" sz="4789">
                <a:solidFill>
                  <a:srgbClr val="000000"/>
                </a:solidFill>
                <a:latin typeface="Times New Roman Bold"/>
                <a:ea typeface="Times New Roman Bold"/>
                <a:cs typeface="Times New Roman Bold"/>
                <a:sym typeface="Times New Roman Bold"/>
              </a:rPr>
              <a:t>  Concepts in Machine Learning</a:t>
            </a:r>
            <a:r>
              <a:rPr lang="en-US" sz="4789">
                <a:solidFill>
                  <a:srgbClr val="000000"/>
                </a:solidFill>
                <a:latin typeface="Times New Roman Bold"/>
                <a:ea typeface="Times New Roman Bold"/>
                <a:cs typeface="Times New Roman Bold"/>
                <a:sym typeface="Times New Roman Bold"/>
              </a:rPr>
              <a:t> - </a:t>
            </a:r>
            <a:r>
              <a:rPr lang="en-US" sz="4789">
                <a:solidFill>
                  <a:srgbClr val="000000"/>
                </a:solidFill>
                <a:latin typeface="Times New Roman"/>
                <a:ea typeface="Times New Roman"/>
                <a:cs typeface="Times New Roman"/>
                <a:sym typeface="Times New Roman"/>
              </a:rPr>
              <a:t>SKLEARN</a:t>
            </a:r>
          </a:p>
          <a:p>
            <a:pPr algn="l">
              <a:lnSpc>
                <a:spcPts val="6226"/>
              </a:lnSpc>
            </a:pPr>
            <a:r>
              <a:rPr lang="en-US" sz="4789">
                <a:solidFill>
                  <a:srgbClr val="000000"/>
                </a:solidFill>
                <a:latin typeface="Times New Roman Bold"/>
                <a:ea typeface="Times New Roman Bold"/>
                <a:cs typeface="Times New Roman Bold"/>
                <a:sym typeface="Times New Roman Bold"/>
              </a:rPr>
              <a:t>  Programming Skills (Python) - </a:t>
            </a:r>
            <a:r>
              <a:rPr lang="en-US" sz="4789">
                <a:solidFill>
                  <a:srgbClr val="000000"/>
                </a:solidFill>
                <a:latin typeface="Times New Roman"/>
                <a:ea typeface="Times New Roman"/>
                <a:cs typeface="Times New Roman"/>
                <a:sym typeface="Times New Roman"/>
              </a:rPr>
              <a:t>OPENCV , PIL , NUMPY</a:t>
            </a:r>
          </a:p>
          <a:p>
            <a:pPr algn="l">
              <a:lnSpc>
                <a:spcPts val="6226"/>
              </a:lnSpc>
            </a:pPr>
            <a:r>
              <a:rPr lang="en-US" sz="4789">
                <a:solidFill>
                  <a:srgbClr val="000000"/>
                </a:solidFill>
                <a:latin typeface="Times New Roman Bold"/>
                <a:ea typeface="Times New Roman Bold"/>
                <a:cs typeface="Times New Roman Bold"/>
                <a:sym typeface="Times New Roman Bold"/>
              </a:rPr>
              <a:t>  Deep Learning - Train/Validate/Test with Data </a:t>
            </a:r>
          </a:p>
          <a:p>
            <a:pPr algn="l">
              <a:lnSpc>
                <a:spcPts val="6226"/>
              </a:lnSpc>
            </a:pPr>
          </a:p>
          <a:p>
            <a:pPr algn="l">
              <a:lnSpc>
                <a:spcPts val="6226"/>
              </a:lnSpc>
            </a:pPr>
            <a:r>
              <a:rPr lang="en-US" sz="4789">
                <a:solidFill>
                  <a:srgbClr val="000000"/>
                </a:solidFill>
                <a:latin typeface="Times New Roman Bold"/>
                <a:ea typeface="Times New Roman Bold"/>
                <a:cs typeface="Times New Roman Bold"/>
                <a:sym typeface="Times New Roman Bold"/>
              </a:rPr>
              <a:t> </a:t>
            </a:r>
          </a:p>
          <a:p>
            <a:pPr algn="l">
              <a:lnSpc>
                <a:spcPts val="6226"/>
              </a:lnSpc>
            </a:pPr>
            <a:r>
              <a:rPr lang="en-US" sz="4789">
                <a:solidFill>
                  <a:srgbClr val="000000"/>
                </a:solidFill>
                <a:latin typeface="Times New Roman Bold"/>
                <a:ea typeface="Times New Roman Bold"/>
                <a:cs typeface="Times New Roman Bold"/>
                <a:sym typeface="Times New Roman Bold"/>
              </a:rPr>
              <a:t> </a:t>
            </a:r>
          </a:p>
          <a:p>
            <a:pPr algn="l">
              <a:lnSpc>
                <a:spcPts val="6226"/>
              </a:lnSpc>
            </a:pPr>
            <a:r>
              <a:rPr lang="en-US" sz="4789">
                <a:solidFill>
                  <a:srgbClr val="000000"/>
                </a:solidFill>
                <a:latin typeface="Times New Roman Bold"/>
                <a:ea typeface="Times New Roman Bold"/>
                <a:cs typeface="Times New Roman Bold"/>
                <a:sym typeface="Times New Roman Bold"/>
              </a:rPr>
              <a:t> </a:t>
            </a:r>
          </a:p>
          <a:p>
            <a:pPr algn="l">
              <a:lnSpc>
                <a:spcPts val="6226"/>
              </a:lnSpc>
            </a:pPr>
            <a:r>
              <a:rPr lang="en-US" sz="4789">
                <a:solidFill>
                  <a:srgbClr val="000000"/>
                </a:solidFill>
                <a:latin typeface="Times New Roman Bold"/>
                <a:ea typeface="Times New Roman Bold"/>
                <a:cs typeface="Times New Roman Bold"/>
                <a:sym typeface="Times New Roman Bold"/>
              </a:rPr>
              <a:t>       </a:t>
            </a:r>
          </a:p>
        </p:txBody>
      </p:sp>
      <p:sp>
        <p:nvSpPr>
          <p:cNvPr name="Freeform 10" id="10"/>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AutoShape 11" id="11"/>
          <p:cNvSpPr/>
          <p:nvPr/>
        </p:nvSpPr>
        <p:spPr>
          <a:xfrm>
            <a:off x="7871134" y="1028700"/>
            <a:ext cx="0" cy="192307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729385"/>
            <a:ext cx="18999634" cy="3516169"/>
            <a:chOff x="0" y="0"/>
            <a:chExt cx="5004019" cy="926069"/>
          </a:xfrm>
        </p:grpSpPr>
        <p:sp>
          <p:nvSpPr>
            <p:cNvPr name="Freeform 3" id="3"/>
            <p:cNvSpPr/>
            <p:nvPr/>
          </p:nvSpPr>
          <p:spPr>
            <a:xfrm flipH="false" flipV="false" rot="0">
              <a:off x="0" y="0"/>
              <a:ext cx="5004019" cy="926069"/>
            </a:xfrm>
            <a:custGeom>
              <a:avLst/>
              <a:gdLst/>
              <a:ahLst/>
              <a:cxnLst/>
              <a:rect r="r" b="b" t="t" l="l"/>
              <a:pathLst>
                <a:path h="926069" w="5004019">
                  <a:moveTo>
                    <a:pt x="0" y="0"/>
                  </a:moveTo>
                  <a:lnTo>
                    <a:pt x="5004019" y="0"/>
                  </a:lnTo>
                  <a:lnTo>
                    <a:pt x="5004019" y="926069"/>
                  </a:lnTo>
                  <a:lnTo>
                    <a:pt x="0" y="926069"/>
                  </a:lnTo>
                  <a:close/>
                </a:path>
              </a:pathLst>
            </a:custGeom>
            <a:solidFill>
              <a:srgbClr val="000000"/>
            </a:solidFill>
          </p:spPr>
        </p:sp>
        <p:sp>
          <p:nvSpPr>
            <p:cNvPr name="TextBox 4" id="4"/>
            <p:cNvSpPr txBox="true"/>
            <p:nvPr/>
          </p:nvSpPr>
          <p:spPr>
            <a:xfrm>
              <a:off x="0" y="-47625"/>
              <a:ext cx="5004019" cy="973694"/>
            </a:xfrm>
            <a:prstGeom prst="rect">
              <a:avLst/>
            </a:prstGeom>
          </p:spPr>
          <p:txBody>
            <a:bodyPr anchor="ctr" rtlCol="false" tIns="50800" lIns="50800" bIns="50800" rIns="50800"/>
            <a:lstStyle/>
            <a:p>
              <a:pPr algn="ctr">
                <a:lnSpc>
                  <a:spcPts val="2880"/>
                </a:lnSpc>
              </a:pPr>
            </a:p>
          </p:txBody>
        </p:sp>
      </p:grpSp>
      <p:sp>
        <p:nvSpPr>
          <p:cNvPr name="TextBox 5" id="5"/>
          <p:cNvSpPr txBox="true"/>
          <p:nvPr/>
        </p:nvSpPr>
        <p:spPr>
          <a:xfrm rot="0">
            <a:off x="556607" y="1286191"/>
            <a:ext cx="8041896" cy="1028700"/>
          </a:xfrm>
          <a:prstGeom prst="rect">
            <a:avLst/>
          </a:prstGeom>
        </p:spPr>
        <p:txBody>
          <a:bodyPr anchor="t" rtlCol="false" tIns="0" lIns="0" bIns="0" rIns="0">
            <a:spAutoFit/>
          </a:bodyPr>
          <a:lstStyle/>
          <a:p>
            <a:pPr algn="l" marL="0" indent="0" lvl="0">
              <a:lnSpc>
                <a:spcPts val="8066"/>
              </a:lnSpc>
              <a:spcBef>
                <a:spcPct val="0"/>
              </a:spcBef>
            </a:pPr>
            <a:r>
              <a:rPr lang="en-US" sz="6721" u="sng">
                <a:solidFill>
                  <a:srgbClr val="FFFFFF"/>
                </a:solidFill>
                <a:latin typeface="Catamaran Heavy"/>
                <a:ea typeface="Catamaran Heavy"/>
                <a:cs typeface="Catamaran Heavy"/>
                <a:sym typeface="Catamaran Heavy"/>
              </a:rPr>
              <a:t>UNIQUE IDEA</a:t>
            </a:r>
          </a:p>
        </p:txBody>
      </p:sp>
      <p:grpSp>
        <p:nvGrpSpPr>
          <p:cNvPr name="Group 6" id="6"/>
          <p:cNvGrpSpPr/>
          <p:nvPr/>
        </p:nvGrpSpPr>
        <p:grpSpPr>
          <a:xfrm rot="0">
            <a:off x="556607" y="3209262"/>
            <a:ext cx="17000810" cy="6380501"/>
            <a:chOff x="0" y="0"/>
            <a:chExt cx="4178564" cy="1568239"/>
          </a:xfrm>
        </p:grpSpPr>
        <p:sp>
          <p:nvSpPr>
            <p:cNvPr name="Freeform 7" id="7"/>
            <p:cNvSpPr/>
            <p:nvPr/>
          </p:nvSpPr>
          <p:spPr>
            <a:xfrm flipH="false" flipV="false" rot="0">
              <a:off x="0" y="0"/>
              <a:ext cx="4178564" cy="1568239"/>
            </a:xfrm>
            <a:custGeom>
              <a:avLst/>
              <a:gdLst/>
              <a:ahLst/>
              <a:cxnLst/>
              <a:rect r="r" b="b" t="t" l="l"/>
              <a:pathLst>
                <a:path h="1568239" w="4178564">
                  <a:moveTo>
                    <a:pt x="0" y="0"/>
                  </a:moveTo>
                  <a:lnTo>
                    <a:pt x="4178564" y="0"/>
                  </a:lnTo>
                  <a:lnTo>
                    <a:pt x="4178564" y="1568239"/>
                  </a:lnTo>
                  <a:lnTo>
                    <a:pt x="0" y="1568239"/>
                  </a:lnTo>
                  <a:close/>
                </a:path>
              </a:pathLst>
            </a:custGeom>
            <a:solidFill>
              <a:srgbClr val="97CDC4"/>
            </a:solidFill>
            <a:ln cap="sq">
              <a:noFill/>
              <a:prstDash val="solid"/>
              <a:miter/>
            </a:ln>
          </p:spPr>
        </p:sp>
        <p:sp>
          <p:nvSpPr>
            <p:cNvPr name="TextBox 8" id="8"/>
            <p:cNvSpPr txBox="true"/>
            <p:nvPr/>
          </p:nvSpPr>
          <p:spPr>
            <a:xfrm>
              <a:off x="0" y="-47625"/>
              <a:ext cx="4178564" cy="1615864"/>
            </a:xfrm>
            <a:prstGeom prst="rect">
              <a:avLst/>
            </a:prstGeom>
          </p:spPr>
          <p:txBody>
            <a:bodyPr anchor="ctr" rtlCol="false" tIns="50800" lIns="50800" bIns="50800" rIns="50800"/>
            <a:lstStyle/>
            <a:p>
              <a:pPr algn="ctr">
                <a:lnSpc>
                  <a:spcPts val="2880"/>
                </a:lnSpc>
              </a:pPr>
            </a:p>
          </p:txBody>
        </p:sp>
      </p:grpSp>
      <p:sp>
        <p:nvSpPr>
          <p:cNvPr name="TextBox 9" id="9"/>
          <p:cNvSpPr txBox="true"/>
          <p:nvPr/>
        </p:nvSpPr>
        <p:spPr>
          <a:xfrm rot="0">
            <a:off x="854724" y="3256073"/>
            <a:ext cx="16404576" cy="6617463"/>
          </a:xfrm>
          <a:prstGeom prst="rect">
            <a:avLst/>
          </a:prstGeom>
        </p:spPr>
        <p:txBody>
          <a:bodyPr anchor="t" rtlCol="false" tIns="0" lIns="0" bIns="0" rIns="0">
            <a:spAutoFit/>
          </a:bodyPr>
          <a:lstStyle/>
          <a:p>
            <a:pPr algn="l">
              <a:lnSpc>
                <a:spcPts val="6096"/>
              </a:lnSpc>
            </a:pPr>
            <a:r>
              <a:rPr lang="en-US" sz="4689">
                <a:solidFill>
                  <a:srgbClr val="000000"/>
                </a:solidFill>
                <a:latin typeface="Times New Roman"/>
                <a:ea typeface="Times New Roman"/>
                <a:cs typeface="Times New Roman"/>
                <a:sym typeface="Times New Roman"/>
              </a:rPr>
              <a:t>This project has a lot of different ideas, and I went with the </a:t>
            </a:r>
          </a:p>
          <a:p>
            <a:pPr algn="l">
              <a:lnSpc>
                <a:spcPts val="6096"/>
              </a:lnSpc>
            </a:pPr>
            <a:r>
              <a:rPr lang="en-US" sz="4689">
                <a:solidFill>
                  <a:srgbClr val="000000"/>
                </a:solidFill>
                <a:latin typeface="Times New Roman"/>
                <a:ea typeface="Times New Roman"/>
                <a:cs typeface="Times New Roman"/>
                <a:sym typeface="Times New Roman"/>
              </a:rPr>
              <a:t>"deep learning-based approach." </a:t>
            </a:r>
          </a:p>
          <a:p>
            <a:pPr algn="l">
              <a:lnSpc>
                <a:spcPts val="5576"/>
              </a:lnSpc>
            </a:pPr>
            <a:r>
              <a:rPr lang="en-US" sz="4289">
                <a:solidFill>
                  <a:srgbClr val="000000"/>
                </a:solidFill>
                <a:latin typeface="Times New Roman"/>
                <a:ea typeface="Times New Roman"/>
                <a:cs typeface="Times New Roman"/>
                <a:sym typeface="Times New Roman"/>
              </a:rPr>
              <a:t>I developed my model to depixelate the photos using the Super-Resolution Convolutional Neural Network (SRCNN) idea, which is the most practical kind of deep learning. By forecasting related high-resolution (HR) images, the SRCNN model is used to improve the resolution and quality of low-resolution (LR) images. Pairs of LR and HR photos are used to train it. </a:t>
            </a:r>
          </a:p>
          <a:p>
            <a:pPr algn="l">
              <a:lnSpc>
                <a:spcPts val="6096"/>
              </a:lnSpc>
            </a:pPr>
          </a:p>
        </p:txBody>
      </p:sp>
      <p:sp>
        <p:nvSpPr>
          <p:cNvPr name="Freeform 10" id="10"/>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AutoShape 11" id="11"/>
          <p:cNvSpPr/>
          <p:nvPr/>
        </p:nvSpPr>
        <p:spPr>
          <a:xfrm>
            <a:off x="6711613" y="1286191"/>
            <a:ext cx="0" cy="192307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9655" y="-303255"/>
            <a:ext cx="18587310" cy="2429078"/>
            <a:chOff x="0" y="0"/>
            <a:chExt cx="4895423" cy="639757"/>
          </a:xfrm>
        </p:grpSpPr>
        <p:sp>
          <p:nvSpPr>
            <p:cNvPr name="Freeform 3" id="3"/>
            <p:cNvSpPr/>
            <p:nvPr/>
          </p:nvSpPr>
          <p:spPr>
            <a:xfrm flipH="false" flipV="false" rot="0">
              <a:off x="0" y="0"/>
              <a:ext cx="4895423" cy="639757"/>
            </a:xfrm>
            <a:custGeom>
              <a:avLst/>
              <a:gdLst/>
              <a:ahLst/>
              <a:cxnLst/>
              <a:rect r="r" b="b" t="t" l="l"/>
              <a:pathLst>
                <a:path h="639757" w="4895423">
                  <a:moveTo>
                    <a:pt x="0" y="0"/>
                  </a:moveTo>
                  <a:lnTo>
                    <a:pt x="4895423" y="0"/>
                  </a:lnTo>
                  <a:lnTo>
                    <a:pt x="4895423" y="639757"/>
                  </a:lnTo>
                  <a:lnTo>
                    <a:pt x="0" y="639757"/>
                  </a:lnTo>
                  <a:close/>
                </a:path>
              </a:pathLst>
            </a:custGeom>
            <a:solidFill>
              <a:srgbClr val="000000"/>
            </a:solidFill>
          </p:spPr>
        </p:sp>
        <p:sp>
          <p:nvSpPr>
            <p:cNvPr name="TextBox 4" id="4"/>
            <p:cNvSpPr txBox="true"/>
            <p:nvPr/>
          </p:nvSpPr>
          <p:spPr>
            <a:xfrm>
              <a:off x="0" y="-47625"/>
              <a:ext cx="4895423" cy="687382"/>
            </a:xfrm>
            <a:prstGeom prst="rect">
              <a:avLst/>
            </a:prstGeom>
          </p:spPr>
          <p:txBody>
            <a:bodyPr anchor="ctr" rtlCol="false" tIns="50800" lIns="50800" bIns="50800" rIns="50800"/>
            <a:lstStyle/>
            <a:p>
              <a:pPr algn="ctr">
                <a:lnSpc>
                  <a:spcPts val="2880"/>
                </a:lnSpc>
              </a:pPr>
              <a:r>
                <a:rPr lang="en-US" sz="2400">
                  <a:solidFill>
                    <a:srgbClr val="000000"/>
                  </a:solidFill>
                  <a:latin typeface="Times New Roman"/>
                  <a:ea typeface="Times New Roman"/>
                  <a:cs typeface="Times New Roman"/>
                  <a:sym typeface="Times New Roman"/>
                </a:rPr>
                <a:t>g</a:t>
              </a:r>
            </a:p>
          </p:txBody>
        </p:sp>
      </p:grpSp>
      <p:grpSp>
        <p:nvGrpSpPr>
          <p:cNvPr name="Group 5" id="5"/>
          <p:cNvGrpSpPr/>
          <p:nvPr/>
        </p:nvGrpSpPr>
        <p:grpSpPr>
          <a:xfrm rot="0">
            <a:off x="761118" y="2447435"/>
            <a:ext cx="16911616" cy="7293801"/>
            <a:chOff x="0" y="0"/>
            <a:chExt cx="4156642" cy="1792716"/>
          </a:xfrm>
        </p:grpSpPr>
        <p:sp>
          <p:nvSpPr>
            <p:cNvPr name="Freeform 6" id="6"/>
            <p:cNvSpPr/>
            <p:nvPr/>
          </p:nvSpPr>
          <p:spPr>
            <a:xfrm flipH="false" flipV="false" rot="0">
              <a:off x="0" y="0"/>
              <a:ext cx="4156642" cy="1792716"/>
            </a:xfrm>
            <a:custGeom>
              <a:avLst/>
              <a:gdLst/>
              <a:ahLst/>
              <a:cxnLst/>
              <a:rect r="r" b="b" t="t" l="l"/>
              <a:pathLst>
                <a:path h="1792716" w="4156642">
                  <a:moveTo>
                    <a:pt x="0" y="0"/>
                  </a:moveTo>
                  <a:lnTo>
                    <a:pt x="4156642" y="0"/>
                  </a:lnTo>
                  <a:lnTo>
                    <a:pt x="4156642" y="1792716"/>
                  </a:lnTo>
                  <a:lnTo>
                    <a:pt x="0" y="1792716"/>
                  </a:lnTo>
                  <a:close/>
                </a:path>
              </a:pathLst>
            </a:custGeom>
            <a:solidFill>
              <a:srgbClr val="97CDC4"/>
            </a:solidFill>
            <a:ln cap="sq">
              <a:noFill/>
              <a:prstDash val="solid"/>
              <a:miter/>
            </a:ln>
          </p:spPr>
        </p:sp>
        <p:sp>
          <p:nvSpPr>
            <p:cNvPr name="TextBox 7" id="7"/>
            <p:cNvSpPr txBox="true"/>
            <p:nvPr/>
          </p:nvSpPr>
          <p:spPr>
            <a:xfrm>
              <a:off x="0" y="-47625"/>
              <a:ext cx="4156642" cy="1840341"/>
            </a:xfrm>
            <a:prstGeom prst="rect">
              <a:avLst/>
            </a:prstGeom>
          </p:spPr>
          <p:txBody>
            <a:bodyPr anchor="ctr" rtlCol="false" tIns="50800" lIns="50800" bIns="50800" rIns="50800"/>
            <a:lstStyle/>
            <a:p>
              <a:pPr algn="ctr">
                <a:lnSpc>
                  <a:spcPts val="2880"/>
                </a:lnSpc>
              </a:pPr>
            </a:p>
          </p:txBody>
        </p:sp>
      </p:grpSp>
      <p:sp>
        <p:nvSpPr>
          <p:cNvPr name="TextBox 8" id="8"/>
          <p:cNvSpPr txBox="true"/>
          <p:nvPr/>
        </p:nvSpPr>
        <p:spPr>
          <a:xfrm rot="0">
            <a:off x="761118" y="2564130"/>
            <a:ext cx="16644034" cy="7722870"/>
          </a:xfrm>
          <a:prstGeom prst="rect">
            <a:avLst/>
          </a:prstGeom>
        </p:spPr>
        <p:txBody>
          <a:bodyPr anchor="t" rtlCol="false" tIns="0" lIns="0" bIns="0" rIns="0">
            <a:spAutoFit/>
          </a:bodyPr>
          <a:lstStyle/>
          <a:p>
            <a:pPr algn="l" marL="842008" indent="-421004" lvl="1">
              <a:lnSpc>
                <a:spcPts val="5069"/>
              </a:lnSpc>
              <a:buFont typeface="Arial"/>
              <a:buChar char="•"/>
            </a:pPr>
            <a:r>
              <a:rPr lang="en-US" sz="3899">
                <a:solidFill>
                  <a:srgbClr val="000000"/>
                </a:solidFill>
                <a:latin typeface="Times New Roman"/>
                <a:ea typeface="Times New Roman"/>
                <a:cs typeface="Times New Roman"/>
                <a:sym typeface="Times New Roman"/>
              </a:rPr>
              <a:t>Training: SRCNN is trained on pairs of LR and HR images. During training, it learns to minimize the difference between predicted HR images and ground truth HR images using techniques like gradient descent.</a:t>
            </a:r>
          </a:p>
          <a:p>
            <a:pPr algn="l">
              <a:lnSpc>
                <a:spcPts val="5069"/>
              </a:lnSpc>
            </a:pPr>
          </a:p>
          <a:p>
            <a:pPr algn="l" marL="842008" indent="-421004" lvl="1">
              <a:lnSpc>
                <a:spcPts val="5069"/>
              </a:lnSpc>
              <a:buFont typeface="Arial"/>
              <a:buChar char="•"/>
            </a:pPr>
            <a:r>
              <a:rPr lang="en-US" sz="3899">
                <a:solidFill>
                  <a:srgbClr val="000000"/>
                </a:solidFill>
                <a:latin typeface="Times New Roman"/>
                <a:ea typeface="Times New Roman"/>
                <a:cs typeface="Times New Roman"/>
                <a:sym typeface="Times New Roman"/>
              </a:rPr>
              <a:t>Advantages: SRCNN has shown significant improvements in image super-resolution compared to traditional methods. It's capable of learning complex mappings and producing visually appealing results.</a:t>
            </a:r>
          </a:p>
          <a:p>
            <a:pPr algn="l">
              <a:lnSpc>
                <a:spcPts val="5069"/>
              </a:lnSpc>
            </a:pPr>
          </a:p>
          <a:p>
            <a:pPr algn="l" marL="842008" indent="-421004" lvl="1">
              <a:lnSpc>
                <a:spcPts val="5069"/>
              </a:lnSpc>
              <a:buFont typeface="Arial"/>
              <a:buChar char="•"/>
            </a:pPr>
            <a:r>
              <a:rPr lang="en-US" sz="3899">
                <a:solidFill>
                  <a:srgbClr val="000000"/>
                </a:solidFill>
                <a:latin typeface="Times New Roman"/>
                <a:ea typeface="Times New Roman"/>
                <a:cs typeface="Times New Roman"/>
                <a:sym typeface="Times New Roman"/>
              </a:rPr>
              <a:t>Applications: It's widely used in applications where enhancing image resolution is crucial, such as medical imaging, satellite imagery, and digital photography.</a:t>
            </a:r>
          </a:p>
          <a:p>
            <a:pPr algn="l">
              <a:lnSpc>
                <a:spcPts val="5069"/>
              </a:lnSpc>
            </a:pPr>
          </a:p>
        </p:txBody>
      </p:sp>
      <p:sp>
        <p:nvSpPr>
          <p:cNvPr name="AutoShape 9" id="9"/>
          <p:cNvSpPr/>
          <p:nvPr/>
        </p:nvSpPr>
        <p:spPr>
          <a:xfrm>
            <a:off x="3853665" y="524365"/>
            <a:ext cx="0" cy="1923070"/>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9655" y="-303255"/>
            <a:ext cx="18587310" cy="2429078"/>
            <a:chOff x="0" y="0"/>
            <a:chExt cx="4895423" cy="639757"/>
          </a:xfrm>
        </p:grpSpPr>
        <p:sp>
          <p:nvSpPr>
            <p:cNvPr name="Freeform 3" id="3"/>
            <p:cNvSpPr/>
            <p:nvPr/>
          </p:nvSpPr>
          <p:spPr>
            <a:xfrm flipH="false" flipV="false" rot="0">
              <a:off x="0" y="0"/>
              <a:ext cx="4895423" cy="639757"/>
            </a:xfrm>
            <a:custGeom>
              <a:avLst/>
              <a:gdLst/>
              <a:ahLst/>
              <a:cxnLst/>
              <a:rect r="r" b="b" t="t" l="l"/>
              <a:pathLst>
                <a:path h="639757" w="4895423">
                  <a:moveTo>
                    <a:pt x="0" y="0"/>
                  </a:moveTo>
                  <a:lnTo>
                    <a:pt x="4895423" y="0"/>
                  </a:lnTo>
                  <a:lnTo>
                    <a:pt x="4895423" y="639757"/>
                  </a:lnTo>
                  <a:lnTo>
                    <a:pt x="0" y="639757"/>
                  </a:lnTo>
                  <a:close/>
                </a:path>
              </a:pathLst>
            </a:custGeom>
            <a:solidFill>
              <a:srgbClr val="000000"/>
            </a:solidFill>
          </p:spPr>
        </p:sp>
        <p:sp>
          <p:nvSpPr>
            <p:cNvPr name="TextBox 4" id="4"/>
            <p:cNvSpPr txBox="true"/>
            <p:nvPr/>
          </p:nvSpPr>
          <p:spPr>
            <a:xfrm>
              <a:off x="0" y="-47625"/>
              <a:ext cx="4895423" cy="687382"/>
            </a:xfrm>
            <a:prstGeom prst="rect">
              <a:avLst/>
            </a:prstGeom>
          </p:spPr>
          <p:txBody>
            <a:bodyPr anchor="ctr" rtlCol="false" tIns="50800" lIns="50800" bIns="50800" rIns="50800"/>
            <a:lstStyle/>
            <a:p>
              <a:pPr algn="ctr">
                <a:lnSpc>
                  <a:spcPts val="2880"/>
                </a:lnSpc>
              </a:pPr>
              <a:r>
                <a:rPr lang="en-US" sz="2400">
                  <a:solidFill>
                    <a:srgbClr val="000000"/>
                  </a:solidFill>
                  <a:latin typeface="Times New Roman"/>
                  <a:ea typeface="Times New Roman"/>
                  <a:cs typeface="Times New Roman"/>
                  <a:sym typeface="Times New Roman"/>
                </a:rPr>
                <a:t>g</a:t>
              </a:r>
            </a:p>
          </p:txBody>
        </p:sp>
      </p:grpSp>
      <p:grpSp>
        <p:nvGrpSpPr>
          <p:cNvPr name="Group 5" id="5"/>
          <p:cNvGrpSpPr/>
          <p:nvPr/>
        </p:nvGrpSpPr>
        <p:grpSpPr>
          <a:xfrm rot="0">
            <a:off x="761118" y="2447435"/>
            <a:ext cx="16911616" cy="7293801"/>
            <a:chOff x="0" y="0"/>
            <a:chExt cx="4156642" cy="1792716"/>
          </a:xfrm>
        </p:grpSpPr>
        <p:sp>
          <p:nvSpPr>
            <p:cNvPr name="Freeform 6" id="6"/>
            <p:cNvSpPr/>
            <p:nvPr/>
          </p:nvSpPr>
          <p:spPr>
            <a:xfrm flipH="false" flipV="false" rot="0">
              <a:off x="0" y="0"/>
              <a:ext cx="4156642" cy="1792716"/>
            </a:xfrm>
            <a:custGeom>
              <a:avLst/>
              <a:gdLst/>
              <a:ahLst/>
              <a:cxnLst/>
              <a:rect r="r" b="b" t="t" l="l"/>
              <a:pathLst>
                <a:path h="1792716" w="4156642">
                  <a:moveTo>
                    <a:pt x="0" y="0"/>
                  </a:moveTo>
                  <a:lnTo>
                    <a:pt x="4156642" y="0"/>
                  </a:lnTo>
                  <a:lnTo>
                    <a:pt x="4156642" y="1792716"/>
                  </a:lnTo>
                  <a:lnTo>
                    <a:pt x="0" y="1792716"/>
                  </a:lnTo>
                  <a:close/>
                </a:path>
              </a:pathLst>
            </a:custGeom>
            <a:solidFill>
              <a:srgbClr val="97CDC4"/>
            </a:solidFill>
            <a:ln cap="sq">
              <a:noFill/>
              <a:prstDash val="solid"/>
              <a:miter/>
            </a:ln>
          </p:spPr>
        </p:sp>
        <p:sp>
          <p:nvSpPr>
            <p:cNvPr name="TextBox 7" id="7"/>
            <p:cNvSpPr txBox="true"/>
            <p:nvPr/>
          </p:nvSpPr>
          <p:spPr>
            <a:xfrm>
              <a:off x="0" y="-47625"/>
              <a:ext cx="4156642" cy="1840341"/>
            </a:xfrm>
            <a:prstGeom prst="rect">
              <a:avLst/>
            </a:prstGeom>
          </p:spPr>
          <p:txBody>
            <a:bodyPr anchor="ctr" rtlCol="false" tIns="50800" lIns="50800" bIns="50800" rIns="50800"/>
            <a:lstStyle/>
            <a:p>
              <a:pPr algn="ctr">
                <a:lnSpc>
                  <a:spcPts val="2880"/>
                </a:lnSpc>
              </a:pPr>
            </a:p>
          </p:txBody>
        </p:sp>
      </p:grpSp>
      <p:sp>
        <p:nvSpPr>
          <p:cNvPr name="TextBox 8" id="8"/>
          <p:cNvSpPr txBox="true"/>
          <p:nvPr/>
        </p:nvSpPr>
        <p:spPr>
          <a:xfrm rot="0">
            <a:off x="1028700" y="2390698"/>
            <a:ext cx="16644034" cy="7292975"/>
          </a:xfrm>
          <a:prstGeom prst="rect">
            <a:avLst/>
          </a:prstGeom>
        </p:spPr>
        <p:txBody>
          <a:bodyPr anchor="t" rtlCol="false" tIns="0" lIns="0" bIns="0" rIns="0">
            <a:spAutoFit/>
          </a:bodyPr>
          <a:lstStyle/>
          <a:p>
            <a:pPr algn="l">
              <a:lnSpc>
                <a:spcPts val="5199"/>
              </a:lnSpc>
            </a:pPr>
            <a:r>
              <a:rPr lang="en-US" sz="3999">
                <a:solidFill>
                  <a:srgbClr val="000000"/>
                </a:solidFill>
                <a:latin typeface="Times New Roman"/>
                <a:ea typeface="Times New Roman"/>
                <a:cs typeface="Times New Roman"/>
                <a:sym typeface="Times New Roman"/>
              </a:rPr>
              <a:t>The features offered by SRCNN (Super-Resolution Convolutional Neural Network) include:</a:t>
            </a:r>
          </a:p>
          <a:p>
            <a:pPr algn="l" marL="863598" indent="-431799" lvl="1">
              <a:lnSpc>
                <a:spcPts val="5199"/>
              </a:lnSpc>
              <a:buAutoNum type="arabicPeriod" startAt="1"/>
            </a:pPr>
            <a:r>
              <a:rPr lang="en-US" sz="3999" u="sng">
                <a:solidFill>
                  <a:srgbClr val="000000"/>
                </a:solidFill>
                <a:latin typeface="Times New Roman"/>
                <a:ea typeface="Times New Roman"/>
                <a:cs typeface="Times New Roman"/>
                <a:sym typeface="Times New Roman"/>
              </a:rPr>
              <a:t>High-Resolution Image Reconstruction</a:t>
            </a:r>
            <a:r>
              <a:rPr lang="en-US" sz="3999">
                <a:solidFill>
                  <a:srgbClr val="000000"/>
                </a:solidFill>
                <a:latin typeface="Times New Roman"/>
                <a:ea typeface="Times New Roman"/>
                <a:cs typeface="Times New Roman"/>
                <a:sym typeface="Times New Roman"/>
              </a:rPr>
              <a:t>: SRCNN excels in reconstructing high-resolution (HR) images from low-resolution (LR) inputs, improving visual quality and detail.</a:t>
            </a:r>
          </a:p>
          <a:p>
            <a:pPr algn="l" marL="863598" indent="-431799" lvl="1">
              <a:lnSpc>
                <a:spcPts val="5199"/>
              </a:lnSpc>
              <a:buAutoNum type="arabicPeriod" startAt="1"/>
            </a:pPr>
            <a:r>
              <a:rPr lang="en-US" sz="3999" u="sng">
                <a:solidFill>
                  <a:srgbClr val="000000"/>
                </a:solidFill>
                <a:latin typeface="Times New Roman"/>
                <a:ea typeface="Times New Roman"/>
                <a:cs typeface="Times New Roman"/>
                <a:sym typeface="Times New Roman"/>
              </a:rPr>
              <a:t>Feature Extraction</a:t>
            </a:r>
            <a:r>
              <a:rPr lang="en-US" sz="3999">
                <a:solidFill>
                  <a:srgbClr val="000000"/>
                </a:solidFill>
                <a:latin typeface="Times New Roman"/>
                <a:ea typeface="Times New Roman"/>
                <a:cs typeface="Times New Roman"/>
                <a:sym typeface="Times New Roman"/>
              </a:rPr>
              <a:t>: Initial layers of SRCNN extract relevant features from LR image patches, which are then processed and reconstructed into HR images in subsequent layers.</a:t>
            </a:r>
          </a:p>
          <a:p>
            <a:pPr algn="l" marL="863598" indent="-431799" lvl="1">
              <a:lnSpc>
                <a:spcPts val="5199"/>
              </a:lnSpc>
              <a:buAutoNum type="arabicPeriod" startAt="1"/>
            </a:pPr>
            <a:r>
              <a:rPr lang="en-US" sz="3999" u="sng">
                <a:solidFill>
                  <a:srgbClr val="000000"/>
                </a:solidFill>
                <a:latin typeface="Times New Roman"/>
                <a:ea typeface="Times New Roman"/>
                <a:cs typeface="Times New Roman"/>
                <a:sym typeface="Times New Roman"/>
              </a:rPr>
              <a:t>Adaptability</a:t>
            </a:r>
            <a:r>
              <a:rPr lang="en-US" sz="3999">
                <a:solidFill>
                  <a:srgbClr val="000000"/>
                </a:solidFill>
                <a:latin typeface="Times New Roman"/>
                <a:ea typeface="Times New Roman"/>
                <a:cs typeface="Times New Roman"/>
                <a:sym typeface="Times New Roman"/>
              </a:rPr>
              <a:t>: The network adapts its parameters during training to minimize differences between predicted HR images and ground truth HR images, optimizing its ability to enhance various types of images.</a:t>
            </a:r>
          </a:p>
        </p:txBody>
      </p:sp>
      <p:sp>
        <p:nvSpPr>
          <p:cNvPr name="AutoShape 9" id="9"/>
          <p:cNvSpPr/>
          <p:nvPr/>
        </p:nvSpPr>
        <p:spPr>
          <a:xfrm>
            <a:off x="9124950" y="524365"/>
            <a:ext cx="0" cy="1923070"/>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
        <p:nvSpPr>
          <p:cNvPr name="TextBox 11" id="11"/>
          <p:cNvSpPr txBox="true"/>
          <p:nvPr/>
        </p:nvSpPr>
        <p:spPr>
          <a:xfrm rot="0">
            <a:off x="348488" y="721297"/>
            <a:ext cx="8795512" cy="1028700"/>
          </a:xfrm>
          <a:prstGeom prst="rect">
            <a:avLst/>
          </a:prstGeom>
        </p:spPr>
        <p:txBody>
          <a:bodyPr anchor="t" rtlCol="false" tIns="0" lIns="0" bIns="0" rIns="0">
            <a:spAutoFit/>
          </a:bodyPr>
          <a:lstStyle/>
          <a:p>
            <a:pPr algn="l" marL="0" indent="0" lvl="0">
              <a:lnSpc>
                <a:spcPts val="8066"/>
              </a:lnSpc>
              <a:spcBef>
                <a:spcPct val="0"/>
              </a:spcBef>
            </a:pPr>
            <a:r>
              <a:rPr lang="en-US" sz="6721" u="sng">
                <a:solidFill>
                  <a:srgbClr val="FFFFFF"/>
                </a:solidFill>
                <a:latin typeface="Catamaran Heavy"/>
                <a:ea typeface="Catamaran Heavy"/>
                <a:cs typeface="Catamaran Heavy"/>
                <a:sym typeface="Catamaran Heavy"/>
              </a:rPr>
              <a:t>FEATURES OFFERED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9655" y="-303255"/>
            <a:ext cx="18587310" cy="2429078"/>
            <a:chOff x="0" y="0"/>
            <a:chExt cx="4895423" cy="639757"/>
          </a:xfrm>
        </p:grpSpPr>
        <p:sp>
          <p:nvSpPr>
            <p:cNvPr name="Freeform 3" id="3"/>
            <p:cNvSpPr/>
            <p:nvPr/>
          </p:nvSpPr>
          <p:spPr>
            <a:xfrm flipH="false" flipV="false" rot="0">
              <a:off x="0" y="0"/>
              <a:ext cx="4895423" cy="639757"/>
            </a:xfrm>
            <a:custGeom>
              <a:avLst/>
              <a:gdLst/>
              <a:ahLst/>
              <a:cxnLst/>
              <a:rect r="r" b="b" t="t" l="l"/>
              <a:pathLst>
                <a:path h="639757" w="4895423">
                  <a:moveTo>
                    <a:pt x="0" y="0"/>
                  </a:moveTo>
                  <a:lnTo>
                    <a:pt x="4895423" y="0"/>
                  </a:lnTo>
                  <a:lnTo>
                    <a:pt x="4895423" y="639757"/>
                  </a:lnTo>
                  <a:lnTo>
                    <a:pt x="0" y="639757"/>
                  </a:lnTo>
                  <a:close/>
                </a:path>
              </a:pathLst>
            </a:custGeom>
            <a:solidFill>
              <a:srgbClr val="000000"/>
            </a:solidFill>
          </p:spPr>
        </p:sp>
        <p:sp>
          <p:nvSpPr>
            <p:cNvPr name="TextBox 4" id="4"/>
            <p:cNvSpPr txBox="true"/>
            <p:nvPr/>
          </p:nvSpPr>
          <p:spPr>
            <a:xfrm>
              <a:off x="0" y="-47625"/>
              <a:ext cx="4895423" cy="687382"/>
            </a:xfrm>
            <a:prstGeom prst="rect">
              <a:avLst/>
            </a:prstGeom>
          </p:spPr>
          <p:txBody>
            <a:bodyPr anchor="ctr" rtlCol="false" tIns="50800" lIns="50800" bIns="50800" rIns="50800"/>
            <a:lstStyle/>
            <a:p>
              <a:pPr algn="ctr">
                <a:lnSpc>
                  <a:spcPts val="2880"/>
                </a:lnSpc>
              </a:pPr>
              <a:r>
                <a:rPr lang="en-US" sz="2400">
                  <a:solidFill>
                    <a:srgbClr val="000000"/>
                  </a:solidFill>
                  <a:latin typeface="Times New Roman"/>
                  <a:ea typeface="Times New Roman"/>
                  <a:cs typeface="Times New Roman"/>
                  <a:sym typeface="Times New Roman"/>
                </a:rPr>
                <a:t>g</a:t>
              </a:r>
            </a:p>
          </p:txBody>
        </p:sp>
      </p:grpSp>
      <p:grpSp>
        <p:nvGrpSpPr>
          <p:cNvPr name="Group 5" id="5"/>
          <p:cNvGrpSpPr/>
          <p:nvPr/>
        </p:nvGrpSpPr>
        <p:grpSpPr>
          <a:xfrm rot="0">
            <a:off x="761118" y="2447435"/>
            <a:ext cx="16911616" cy="7293801"/>
            <a:chOff x="0" y="0"/>
            <a:chExt cx="4156642" cy="1792716"/>
          </a:xfrm>
        </p:grpSpPr>
        <p:sp>
          <p:nvSpPr>
            <p:cNvPr name="Freeform 6" id="6"/>
            <p:cNvSpPr/>
            <p:nvPr/>
          </p:nvSpPr>
          <p:spPr>
            <a:xfrm flipH="false" flipV="false" rot="0">
              <a:off x="0" y="0"/>
              <a:ext cx="4156642" cy="1792716"/>
            </a:xfrm>
            <a:custGeom>
              <a:avLst/>
              <a:gdLst/>
              <a:ahLst/>
              <a:cxnLst/>
              <a:rect r="r" b="b" t="t" l="l"/>
              <a:pathLst>
                <a:path h="1792716" w="4156642">
                  <a:moveTo>
                    <a:pt x="0" y="0"/>
                  </a:moveTo>
                  <a:lnTo>
                    <a:pt x="4156642" y="0"/>
                  </a:lnTo>
                  <a:lnTo>
                    <a:pt x="4156642" y="1792716"/>
                  </a:lnTo>
                  <a:lnTo>
                    <a:pt x="0" y="1792716"/>
                  </a:lnTo>
                  <a:close/>
                </a:path>
              </a:pathLst>
            </a:custGeom>
            <a:solidFill>
              <a:srgbClr val="97CDC4"/>
            </a:solidFill>
            <a:ln cap="sq">
              <a:noFill/>
              <a:prstDash val="solid"/>
              <a:miter/>
            </a:ln>
          </p:spPr>
        </p:sp>
        <p:sp>
          <p:nvSpPr>
            <p:cNvPr name="TextBox 7" id="7"/>
            <p:cNvSpPr txBox="true"/>
            <p:nvPr/>
          </p:nvSpPr>
          <p:spPr>
            <a:xfrm>
              <a:off x="0" y="-47625"/>
              <a:ext cx="4156642" cy="1840341"/>
            </a:xfrm>
            <a:prstGeom prst="rect">
              <a:avLst/>
            </a:prstGeom>
          </p:spPr>
          <p:txBody>
            <a:bodyPr anchor="ctr" rtlCol="false" tIns="50800" lIns="50800" bIns="50800" rIns="50800"/>
            <a:lstStyle/>
            <a:p>
              <a:pPr algn="ctr">
                <a:lnSpc>
                  <a:spcPts val="2880"/>
                </a:lnSpc>
              </a:pPr>
            </a:p>
          </p:txBody>
        </p:sp>
      </p:grpSp>
      <p:sp>
        <p:nvSpPr>
          <p:cNvPr name="TextBox 8" id="8"/>
          <p:cNvSpPr txBox="true"/>
          <p:nvPr/>
        </p:nvSpPr>
        <p:spPr>
          <a:xfrm rot="0">
            <a:off x="742068" y="2564130"/>
            <a:ext cx="16644034" cy="8361045"/>
          </a:xfrm>
          <a:prstGeom prst="rect">
            <a:avLst/>
          </a:prstGeom>
        </p:spPr>
        <p:txBody>
          <a:bodyPr anchor="t" rtlCol="false" tIns="0" lIns="0" bIns="0" rIns="0">
            <a:spAutoFit/>
          </a:bodyPr>
          <a:lstStyle/>
          <a:p>
            <a:pPr algn="l">
              <a:lnSpc>
                <a:spcPts val="5069"/>
              </a:lnSpc>
            </a:pPr>
            <a:r>
              <a:rPr lang="en-US" sz="3899">
                <a:solidFill>
                  <a:srgbClr val="000000"/>
                </a:solidFill>
                <a:latin typeface="Times New Roman"/>
                <a:ea typeface="Times New Roman"/>
                <a:cs typeface="Times New Roman"/>
                <a:sym typeface="Times New Roman"/>
              </a:rPr>
              <a:t>4.</a:t>
            </a:r>
            <a:r>
              <a:rPr lang="en-US" sz="3899" u="sng">
                <a:solidFill>
                  <a:srgbClr val="000000"/>
                </a:solidFill>
                <a:latin typeface="Times New Roman"/>
                <a:ea typeface="Times New Roman"/>
                <a:cs typeface="Times New Roman"/>
                <a:sym typeface="Times New Roman"/>
              </a:rPr>
              <a:t>Learned Mapping:</a:t>
            </a:r>
            <a:r>
              <a:rPr lang="en-US" sz="3899">
                <a:solidFill>
                  <a:srgbClr val="000000"/>
                </a:solidFill>
                <a:latin typeface="Times New Roman"/>
                <a:ea typeface="Times New Roman"/>
                <a:cs typeface="Times New Roman"/>
                <a:sym typeface="Times New Roman"/>
              </a:rPr>
              <a:t> It learns a complex mapping function between LR and HR images during training, leveraging deep learning techniques to capture intricate details.</a:t>
            </a:r>
          </a:p>
          <a:p>
            <a:pPr algn="l">
              <a:lnSpc>
                <a:spcPts val="5069"/>
              </a:lnSpc>
            </a:pPr>
            <a:r>
              <a:rPr lang="en-US" sz="3899">
                <a:solidFill>
                  <a:srgbClr val="000000"/>
                </a:solidFill>
                <a:latin typeface="Times New Roman"/>
                <a:ea typeface="Times New Roman"/>
                <a:cs typeface="Times New Roman"/>
                <a:sym typeface="Times New Roman"/>
              </a:rPr>
              <a:t>5.</a:t>
            </a:r>
            <a:r>
              <a:rPr lang="en-US" sz="3899" u="sng">
                <a:solidFill>
                  <a:srgbClr val="000000"/>
                </a:solidFill>
                <a:latin typeface="Times New Roman"/>
                <a:ea typeface="Times New Roman"/>
                <a:cs typeface="Times New Roman"/>
                <a:sym typeface="Times New Roman"/>
              </a:rPr>
              <a:t>Non-linear Processing:</a:t>
            </a:r>
            <a:r>
              <a:rPr lang="en-US" sz="3899">
                <a:solidFill>
                  <a:srgbClr val="000000"/>
                </a:solidFill>
                <a:latin typeface="Times New Roman"/>
                <a:ea typeface="Times New Roman"/>
                <a:cs typeface="Times New Roman"/>
                <a:sym typeface="Times New Roman"/>
              </a:rPr>
              <a:t> SRCNN employs multiple layers of convolutional neural networks (CNNs) to perform non-linear processing on image patches, enabling it to handle diverse image characteristics and textures effectively.</a:t>
            </a:r>
          </a:p>
          <a:p>
            <a:pPr algn="l">
              <a:lnSpc>
                <a:spcPts val="5069"/>
              </a:lnSpc>
            </a:pPr>
          </a:p>
          <a:p>
            <a:pPr algn="l">
              <a:lnSpc>
                <a:spcPts val="5069"/>
              </a:lnSpc>
            </a:pPr>
            <a:r>
              <a:rPr lang="en-US" sz="3899">
                <a:solidFill>
                  <a:srgbClr val="000000"/>
                </a:solidFill>
                <a:latin typeface="Times New Roman"/>
                <a:ea typeface="Times New Roman"/>
                <a:cs typeface="Times New Roman"/>
                <a:sym typeface="Times New Roman"/>
              </a:rPr>
              <a:t>6.</a:t>
            </a:r>
            <a:r>
              <a:rPr lang="en-US" sz="3899" u="sng">
                <a:solidFill>
                  <a:srgbClr val="000000"/>
                </a:solidFill>
                <a:latin typeface="Times New Roman"/>
                <a:ea typeface="Times New Roman"/>
                <a:cs typeface="Times New Roman"/>
                <a:sym typeface="Times New Roman"/>
              </a:rPr>
              <a:t>Quality Metrics Improvement</a:t>
            </a:r>
            <a:r>
              <a:rPr lang="en-US" sz="3899">
                <a:solidFill>
                  <a:srgbClr val="000000"/>
                </a:solidFill>
                <a:latin typeface="Times New Roman"/>
                <a:ea typeface="Times New Roman"/>
                <a:cs typeface="Times New Roman"/>
                <a:sym typeface="Times New Roman"/>
              </a:rPr>
              <a:t>: Beyond PSNR and SSIM, advanced variants of SRCNN aim to improve perceptual quality metrics by considering human visual perception factors, enhancing the realism and natural appearance of enhanced images.</a:t>
            </a:r>
          </a:p>
          <a:p>
            <a:pPr algn="l">
              <a:lnSpc>
                <a:spcPts val="5069"/>
              </a:lnSpc>
            </a:pPr>
          </a:p>
          <a:p>
            <a:pPr algn="l">
              <a:lnSpc>
                <a:spcPts val="5069"/>
              </a:lnSpc>
            </a:pPr>
          </a:p>
        </p:txBody>
      </p:sp>
      <p:sp>
        <p:nvSpPr>
          <p:cNvPr name="AutoShape 9" id="9"/>
          <p:cNvSpPr/>
          <p:nvPr/>
        </p:nvSpPr>
        <p:spPr>
          <a:xfrm>
            <a:off x="3853665" y="524365"/>
            <a:ext cx="0" cy="1923070"/>
          </a:xfrm>
          <a:prstGeom prst="line">
            <a:avLst/>
          </a:prstGeom>
          <a:ln cap="flat" w="38100">
            <a:solidFill>
              <a:srgbClr val="FFFFFF"/>
            </a:solidFill>
            <a:prstDash val="solid"/>
            <a:headEnd type="none" len="sm" w="sm"/>
            <a:tailEnd type="none" len="sm" w="sm"/>
          </a:ln>
        </p:spPr>
      </p:sp>
      <p:sp>
        <p:nvSpPr>
          <p:cNvPr name="Freeform 10" id="10"/>
          <p:cNvSpPr/>
          <p:nvPr/>
        </p:nvSpPr>
        <p:spPr>
          <a:xfrm flipH="false" flipV="false" rot="0">
            <a:off x="0" y="9856362"/>
            <a:ext cx="18288000" cy="494088"/>
          </a:xfrm>
          <a:custGeom>
            <a:avLst/>
            <a:gdLst/>
            <a:ahLst/>
            <a:cxnLst/>
            <a:rect r="r" b="b" t="t" l="l"/>
            <a:pathLst>
              <a:path h="494088" w="18288000">
                <a:moveTo>
                  <a:pt x="0" y="0"/>
                </a:moveTo>
                <a:lnTo>
                  <a:pt x="18288000" y="0"/>
                </a:lnTo>
                <a:lnTo>
                  <a:pt x="18288000" y="494088"/>
                </a:lnTo>
                <a:lnTo>
                  <a:pt x="0" y="494088"/>
                </a:lnTo>
                <a:lnTo>
                  <a:pt x="0" y="0"/>
                </a:lnTo>
                <a:close/>
              </a:path>
            </a:pathLst>
          </a:custGeom>
          <a:blipFill>
            <a:blip r:embed="rId2"/>
            <a:stretch>
              <a:fillRect l="0" t="-506098"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DAGKMbibUPI</dc:identifier>
  <dcterms:modified xsi:type="dcterms:W3CDTF">2011-08-01T06:04:30Z</dcterms:modified>
  <cp:revision>1</cp:revision>
  <dc:title>Intel_Unnati 2024</dc:title>
</cp:coreProperties>
</file>

<file path=docProps/thumbnail.jpeg>
</file>